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0"/>
  </p:notesMasterIdLst>
  <p:sldIdLst>
    <p:sldId id="623" r:id="rId5"/>
    <p:sldId id="404" r:id="rId6"/>
    <p:sldId id="624" r:id="rId7"/>
    <p:sldId id="627" r:id="rId8"/>
    <p:sldId id="401" r:id="rId9"/>
    <p:sldId id="400" r:id="rId10"/>
    <p:sldId id="387" r:id="rId11"/>
    <p:sldId id="328" r:id="rId12"/>
    <p:sldId id="392" r:id="rId13"/>
    <p:sldId id="393" r:id="rId14"/>
    <p:sldId id="394" r:id="rId15"/>
    <p:sldId id="395" r:id="rId16"/>
    <p:sldId id="396" r:id="rId17"/>
    <p:sldId id="397" r:id="rId18"/>
    <p:sldId id="399" r:id="rId19"/>
    <p:sldId id="389" r:id="rId20"/>
    <p:sldId id="339" r:id="rId21"/>
    <p:sldId id="340" r:id="rId22"/>
    <p:sldId id="402" r:id="rId23"/>
    <p:sldId id="330" r:id="rId24"/>
    <p:sldId id="390" r:id="rId25"/>
    <p:sldId id="386" r:id="rId26"/>
    <p:sldId id="625" r:id="rId27"/>
    <p:sldId id="323" r:id="rId28"/>
    <p:sldId id="324" r:id="rId29"/>
    <p:sldId id="325" r:id="rId30"/>
    <p:sldId id="326" r:id="rId31"/>
    <p:sldId id="327" r:id="rId32"/>
    <p:sldId id="331" r:id="rId33"/>
    <p:sldId id="332" r:id="rId34"/>
    <p:sldId id="333" r:id="rId35"/>
    <p:sldId id="334" r:id="rId36"/>
    <p:sldId id="335" r:id="rId37"/>
    <p:sldId id="336" r:id="rId38"/>
    <p:sldId id="337" r:id="rId39"/>
    <p:sldId id="338" r:id="rId40"/>
    <p:sldId id="388" r:id="rId41"/>
    <p:sldId id="343" r:id="rId42"/>
    <p:sldId id="403" r:id="rId43"/>
    <p:sldId id="344" r:id="rId44"/>
    <p:sldId id="345" r:id="rId45"/>
    <p:sldId id="406" r:id="rId46"/>
    <p:sldId id="407" r:id="rId47"/>
    <p:sldId id="408" r:id="rId48"/>
    <p:sldId id="405" r:id="rId49"/>
    <p:sldId id="342" r:id="rId50"/>
    <p:sldId id="341" r:id="rId51"/>
    <p:sldId id="409" r:id="rId52"/>
    <p:sldId id="346" r:id="rId53"/>
    <p:sldId id="410" r:id="rId54"/>
    <p:sldId id="347" r:id="rId55"/>
    <p:sldId id="384" r:id="rId56"/>
    <p:sldId id="385" r:id="rId57"/>
    <p:sldId id="626" r:id="rId58"/>
    <p:sldId id="31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121"/>
    <a:srgbClr val="D20000"/>
    <a:srgbClr val="E20000"/>
    <a:srgbClr val="2879B0"/>
    <a:srgbClr val="00A199"/>
    <a:srgbClr val="A00000"/>
    <a:srgbClr val="A7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17" d="100"/>
          <a:sy n="117" d="100"/>
        </p:scale>
        <p:origin x="808" y="168"/>
      </p:cViewPr>
      <p:guideLst/>
    </p:cSldViewPr>
  </p:slideViewPr>
  <p:notesTextViewPr>
    <p:cViewPr>
      <p:scale>
        <a:sx n="1" d="1"/>
        <a:sy n="1" d="1"/>
      </p:scale>
      <p:origin x="0" y="0"/>
    </p:cViewPr>
  </p:notesTextViewPr>
  <p:sorterViewPr>
    <p:cViewPr varScale="1">
      <p:scale>
        <a:sx n="1" d="1"/>
        <a:sy n="1" d="1"/>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explosion val="2"/>
          <c:dPt>
            <c:idx val="0"/>
            <c:bubble3D val="0"/>
            <c:spPr>
              <a:solidFill>
                <a:srgbClr val="FF0000"/>
              </a:solidFill>
              <a:ln w="9525" cap="flat" cmpd="sng" algn="ctr">
                <a:noFill/>
                <a:round/>
              </a:ln>
              <a:effectLst/>
            </c:spPr>
            <c:extLst>
              <c:ext xmlns:c16="http://schemas.microsoft.com/office/drawing/2014/chart" uri="{C3380CC4-5D6E-409C-BE32-E72D297353CC}">
                <c16:uniqueId val="{00000001-2A92-445A-9C74-51E7D5D1134E}"/>
              </c:ext>
            </c:extLst>
          </c:dPt>
          <c:dPt>
            <c:idx val="1"/>
            <c:bubble3D val="0"/>
            <c:spPr>
              <a:solidFill>
                <a:schemeClr val="accent4">
                  <a:lumMod val="60000"/>
                  <a:lumOff val="40000"/>
                </a:schemeClr>
              </a:solidFill>
              <a:ln w="9525" cap="flat" cmpd="sng" algn="ctr">
                <a:noFill/>
                <a:round/>
              </a:ln>
              <a:effectLst/>
            </c:spPr>
            <c:extLst>
              <c:ext xmlns:c16="http://schemas.microsoft.com/office/drawing/2014/chart" uri="{C3380CC4-5D6E-409C-BE32-E72D297353CC}">
                <c16:uniqueId val="{00000003-2A92-445A-9C74-51E7D5D1134E}"/>
              </c:ext>
            </c:extLst>
          </c:dPt>
          <c:dPt>
            <c:idx val="2"/>
            <c:bubble3D val="0"/>
            <c:spPr>
              <a:solidFill>
                <a:srgbClr val="FFC000"/>
              </a:solidFill>
              <a:ln w="9525" cap="flat" cmpd="sng" algn="ctr">
                <a:noFill/>
                <a:round/>
              </a:ln>
              <a:effectLst/>
            </c:spPr>
            <c:extLst>
              <c:ext xmlns:c16="http://schemas.microsoft.com/office/drawing/2014/chart" uri="{C3380CC4-5D6E-409C-BE32-E72D297353CC}">
                <c16:uniqueId val="{00000005-2A92-445A-9C74-51E7D5D1134E}"/>
              </c:ext>
            </c:extLst>
          </c:dPt>
          <c:dPt>
            <c:idx val="3"/>
            <c:bubble3D val="0"/>
            <c:spPr>
              <a:solidFill>
                <a:schemeClr val="bg1">
                  <a:lumMod val="50000"/>
                </a:schemeClr>
              </a:solidFill>
              <a:ln w="9525" cap="flat" cmpd="sng" algn="ctr">
                <a:noFill/>
                <a:round/>
              </a:ln>
              <a:effectLst/>
            </c:spPr>
            <c:extLst>
              <c:ext xmlns:c16="http://schemas.microsoft.com/office/drawing/2014/chart" uri="{C3380CC4-5D6E-409C-BE32-E72D297353CC}">
                <c16:uniqueId val="{00000007-2A92-445A-9C74-51E7D5D1134E}"/>
              </c:ext>
            </c:extLst>
          </c:dPt>
          <c:dPt>
            <c:idx val="4"/>
            <c:bubble3D val="0"/>
            <c:spPr>
              <a:solidFill>
                <a:srgbClr val="00B050"/>
              </a:solidFill>
              <a:ln w="9525" cap="flat" cmpd="sng" algn="ctr">
                <a:noFill/>
                <a:round/>
              </a:ln>
              <a:effectLst/>
            </c:spPr>
            <c:extLst>
              <c:ext xmlns:c16="http://schemas.microsoft.com/office/drawing/2014/chart" uri="{C3380CC4-5D6E-409C-BE32-E72D297353CC}">
                <c16:uniqueId val="{00000009-2A92-445A-9C74-51E7D5D1134E}"/>
              </c:ext>
            </c:extLst>
          </c:dPt>
          <c:dLbls>
            <c:dLbl>
              <c:idx val="0"/>
              <c:layout>
                <c:manualLayout>
                  <c:x val="1.2824712130928973E-2"/>
                  <c:y val="1.1294856152613327E-3"/>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2A92-445A-9C74-51E7D5D1134E}"/>
                </c:ext>
              </c:extLst>
            </c:dLbl>
            <c:dLbl>
              <c:idx val="1"/>
              <c:layout>
                <c:manualLayout>
                  <c:x val="-9.4235787338766558E-2"/>
                  <c:y val="-0.1544993693967498"/>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accent4">
                          <a:lumMod val="60000"/>
                          <a:lumOff val="4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2A92-445A-9C74-51E7D5D1134E}"/>
                </c:ext>
              </c:extLst>
            </c:dLbl>
            <c:dLbl>
              <c:idx val="2"/>
              <c:layout>
                <c:manualLayout>
                  <c:x val="7.2439889498793056E-2"/>
                  <c:y val="-6.6594555774461217E-2"/>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FFC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2A92-445A-9C74-51E7D5D1134E}"/>
                </c:ext>
              </c:extLst>
            </c:dLbl>
            <c:dLbl>
              <c:idx val="3"/>
              <c:layout>
                <c:manualLayout>
                  <c:x val="0"/>
                  <c:y val="-0.10122372477718096"/>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tx1">
                          <a:lumMod val="7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2A92-445A-9C74-51E7D5D1134E}"/>
                </c:ext>
              </c:extLst>
            </c:dLbl>
            <c:dLbl>
              <c:idx val="4"/>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00B050"/>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2A92-445A-9C74-51E7D5D1134E}"/>
                </c:ext>
              </c:extLst>
            </c:dLbl>
            <c:spPr>
              <a:noFill/>
              <a:ln>
                <a:solidFill>
                  <a:srgbClr val="00B0F0"/>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00B0F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Not receiving any</c:v>
                </c:pt>
                <c:pt idx="1">
                  <c:v>A lot fewer</c:v>
                </c:pt>
                <c:pt idx="2">
                  <c:v>A few fewer</c:v>
                </c:pt>
                <c:pt idx="3">
                  <c:v>About the same as before</c:v>
                </c:pt>
                <c:pt idx="4">
                  <c:v>More than before</c:v>
                </c:pt>
              </c:strCache>
            </c:strRef>
          </c:cat>
          <c:val>
            <c:numRef>
              <c:f>Sheet1!$B$2:$B$6</c:f>
              <c:numCache>
                <c:formatCode>0%</c:formatCode>
                <c:ptCount val="5"/>
                <c:pt idx="0">
                  <c:v>0.04</c:v>
                </c:pt>
                <c:pt idx="1">
                  <c:v>0.28999999999999998</c:v>
                </c:pt>
                <c:pt idx="2">
                  <c:v>0.23</c:v>
                </c:pt>
                <c:pt idx="3">
                  <c:v>0.28000000000000003</c:v>
                </c:pt>
                <c:pt idx="4">
                  <c:v>0.16</c:v>
                </c:pt>
              </c:numCache>
            </c:numRef>
          </c:val>
          <c:extLst>
            <c:ext xmlns:c16="http://schemas.microsoft.com/office/drawing/2014/chart" uri="{C3380CC4-5D6E-409C-BE32-E72D297353CC}">
              <c16:uniqueId val="{00000008-2A92-445A-9C74-51E7D5D1134E}"/>
            </c:ext>
          </c:extLst>
        </c:ser>
        <c:dLbls>
          <c:showLegendKey val="0"/>
          <c:showVal val="0"/>
          <c:showCatName val="0"/>
          <c:showSerName val="0"/>
          <c:showPercent val="0"/>
          <c:showBubbleSize val="0"/>
          <c:showLeaderLines val="0"/>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 of respondents</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Pt>
            <c:idx val="0"/>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6-C6E5-4B9C-9BA6-08A27BD9378B}"/>
              </c:ext>
            </c:extLst>
          </c:dPt>
          <c:dPt>
            <c:idx val="1"/>
            <c:invertIfNegative val="0"/>
            <c:bubble3D val="0"/>
            <c:spPr>
              <a:solidFill>
                <a:srgbClr val="FF0000"/>
              </a:solidFill>
              <a:ln w="9525" cap="flat" cmpd="sng" algn="ctr">
                <a:noFill/>
                <a:round/>
              </a:ln>
              <a:effectLst/>
              <a:sp3d/>
            </c:spPr>
            <c:extLst>
              <c:ext xmlns:c16="http://schemas.microsoft.com/office/drawing/2014/chart" uri="{C3380CC4-5D6E-409C-BE32-E72D297353CC}">
                <c16:uniqueId val="{00000005-C6E5-4B9C-9BA6-08A27BD9378B}"/>
              </c:ext>
            </c:extLst>
          </c:dPt>
          <c:dPt>
            <c:idx val="2"/>
            <c:invertIfNegative val="0"/>
            <c:bubble3D val="0"/>
            <c:spPr>
              <a:solidFill>
                <a:srgbClr val="FFC000"/>
              </a:solidFill>
              <a:ln w="9525" cap="flat" cmpd="sng" algn="ctr">
                <a:noFill/>
                <a:round/>
              </a:ln>
              <a:effectLst/>
              <a:sp3d/>
            </c:spPr>
            <c:extLst>
              <c:ext xmlns:c16="http://schemas.microsoft.com/office/drawing/2014/chart" uri="{C3380CC4-5D6E-409C-BE32-E72D297353CC}">
                <c16:uniqueId val="{00000004-C6E5-4B9C-9BA6-08A27BD9378B}"/>
              </c:ext>
            </c:extLst>
          </c:dPt>
          <c:dPt>
            <c:idx val="3"/>
            <c:invertIfNegative val="0"/>
            <c:bubble3D val="0"/>
            <c:spPr>
              <a:solidFill>
                <a:srgbClr val="A7A7A7"/>
              </a:solidFill>
              <a:ln w="9525" cap="flat" cmpd="sng" algn="ctr">
                <a:noFill/>
                <a:round/>
              </a:ln>
              <a:effectLst/>
              <a:sp3d/>
            </c:spPr>
            <c:extLst>
              <c:ext xmlns:c16="http://schemas.microsoft.com/office/drawing/2014/chart" uri="{C3380CC4-5D6E-409C-BE32-E72D297353CC}">
                <c16:uniqueId val="{00000003-C6E5-4B9C-9BA6-08A27BD9378B}"/>
              </c:ext>
            </c:extLst>
          </c:dPt>
          <c:dPt>
            <c:idx val="4"/>
            <c:invertIfNegative val="0"/>
            <c:bubble3D val="0"/>
            <c:spPr>
              <a:solidFill>
                <a:srgbClr val="00B050"/>
              </a:solidFill>
              <a:ln w="9525" cap="flat" cmpd="sng" algn="ctr">
                <a:noFill/>
                <a:round/>
              </a:ln>
              <a:effectLst/>
              <a:sp3d/>
            </c:spPr>
            <c:extLst>
              <c:ext xmlns:c16="http://schemas.microsoft.com/office/drawing/2014/chart" uri="{C3380CC4-5D6E-409C-BE32-E72D297353CC}">
                <c16:uniqueId val="{00000002-C6E5-4B9C-9BA6-08A27BD9378B}"/>
              </c:ext>
            </c:extLst>
          </c:dPt>
          <c:dPt>
            <c:idx val="5"/>
            <c:invertIfNegative val="0"/>
            <c:bubble3D val="0"/>
            <c:spPr>
              <a:solidFill>
                <a:srgbClr val="00B050"/>
              </a:solidFill>
              <a:ln w="9525" cap="flat" cmpd="sng" algn="ctr">
                <a:noFill/>
                <a:round/>
              </a:ln>
              <a:effectLst/>
              <a:sp3d/>
            </c:spPr>
            <c:extLst>
              <c:ext xmlns:c16="http://schemas.microsoft.com/office/drawing/2014/chart" uri="{C3380CC4-5D6E-409C-BE32-E72D297353CC}">
                <c16:uniqueId val="{00000001-C6E5-4B9C-9BA6-08A27BD9378B}"/>
              </c:ext>
            </c:extLst>
          </c:dPt>
          <c:dPt>
            <c:idx val="6"/>
            <c:invertIfNegative val="0"/>
            <c:bubble3D val="0"/>
            <c:spPr>
              <a:solidFill>
                <a:srgbClr val="00B050"/>
              </a:solidFill>
              <a:ln w="9525" cap="flat" cmpd="sng" algn="ctr">
                <a:noFill/>
                <a:round/>
              </a:ln>
              <a:effectLst/>
              <a:sp3d/>
            </c:spPr>
            <c:extLst>
              <c:ext xmlns:c16="http://schemas.microsoft.com/office/drawing/2014/chart" uri="{C3380CC4-5D6E-409C-BE32-E72D297353CC}">
                <c16:uniqueId val="{00000000-C6E5-4B9C-9BA6-08A27BD9378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33% or lower</c:v>
                </c:pt>
                <c:pt idx="1">
                  <c:v>40%-60%</c:v>
                </c:pt>
                <c:pt idx="2">
                  <c:v>70%-85%</c:v>
                </c:pt>
                <c:pt idx="3">
                  <c:v>99%-101%</c:v>
                </c:pt>
                <c:pt idx="4">
                  <c:v>120%-140%</c:v>
                </c:pt>
                <c:pt idx="5">
                  <c:v>140%-160%</c:v>
                </c:pt>
                <c:pt idx="6">
                  <c:v>160%-180%</c:v>
                </c:pt>
              </c:strCache>
            </c:strRef>
          </c:cat>
          <c:val>
            <c:numRef>
              <c:f>Sheet1!$B$2:$B$8</c:f>
              <c:numCache>
                <c:formatCode>0%</c:formatCode>
                <c:ptCount val="7"/>
                <c:pt idx="0">
                  <c:v>4.6875E-2</c:v>
                </c:pt>
                <c:pt idx="1">
                  <c:v>0.109375</c:v>
                </c:pt>
                <c:pt idx="2">
                  <c:v>0.171875</c:v>
                </c:pt>
                <c:pt idx="3">
                  <c:v>0.203125</c:v>
                </c:pt>
                <c:pt idx="4">
                  <c:v>0.203125</c:v>
                </c:pt>
                <c:pt idx="5">
                  <c:v>0.21875</c:v>
                </c:pt>
                <c:pt idx="6">
                  <c:v>4.6875E-2</c:v>
                </c:pt>
              </c:numCache>
            </c:numRef>
          </c:val>
          <c:extLst>
            <c:ext xmlns:c16="http://schemas.microsoft.com/office/drawing/2014/chart" uri="{C3380CC4-5D6E-409C-BE32-E72D297353CC}">
              <c16:uniqueId val="{00000000-2FA3-48EC-982E-9580DEBB4EC8}"/>
            </c:ext>
          </c:extLst>
        </c:ser>
        <c:dLbls>
          <c:showLegendKey val="0"/>
          <c:showVal val="0"/>
          <c:showCatName val="0"/>
          <c:showSerName val="0"/>
          <c:showPercent val="0"/>
          <c:showBubbleSize val="0"/>
        </c:dLbls>
        <c:gapWidth val="300"/>
        <c:shape val="box"/>
        <c:axId val="1579529391"/>
        <c:axId val="1643452895"/>
        <c:axId val="0"/>
      </c:bar3DChart>
      <c:catAx>
        <c:axId val="1579529391"/>
        <c:scaling>
          <c:orientation val="minMax"/>
        </c:scaling>
        <c:delete val="0"/>
        <c:axPos val="b"/>
        <c:title>
          <c:tx>
            <c:rich>
              <a:bodyPr rot="0" spcFirstLastPara="1" vertOverflow="ellipsis" vert="horz" wrap="square" anchor="ctr" anchorCtr="1"/>
              <a:lstStyle/>
              <a:p>
                <a:pPr>
                  <a:defRPr sz="1197" b="0" i="0" u="none" strike="noStrike" kern="1200" cap="all" baseline="0">
                    <a:solidFill>
                      <a:schemeClr val="bg2">
                        <a:lumMod val="25000"/>
                      </a:schemeClr>
                    </a:solidFill>
                    <a:latin typeface="+mn-lt"/>
                    <a:ea typeface="+mn-ea"/>
                    <a:cs typeface="+mn-cs"/>
                  </a:defRPr>
                </a:pPr>
                <a:r>
                  <a:rPr lang="en-GB" dirty="0">
                    <a:solidFill>
                      <a:schemeClr val="bg2">
                        <a:lumMod val="25000"/>
                      </a:schemeClr>
                    </a:solidFill>
                  </a:rPr>
                  <a:t>Volumes</a:t>
                </a:r>
                <a:r>
                  <a:rPr lang="en-GB" baseline="0" dirty="0">
                    <a:solidFill>
                      <a:schemeClr val="bg2">
                        <a:lumMod val="25000"/>
                      </a:schemeClr>
                    </a:solidFill>
                  </a:rPr>
                  <a:t> expected compared to normal</a:t>
                </a:r>
                <a:endParaRPr lang="en-GB" dirty="0">
                  <a:solidFill>
                    <a:schemeClr val="bg2">
                      <a:lumMod val="25000"/>
                    </a:schemeClr>
                  </a:solidFill>
                </a:endParaRP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bg2">
                      <a:lumMod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lumMod val="10000"/>
                  </a:schemeClr>
                </a:solidFill>
                <a:latin typeface="+mn-lt"/>
                <a:ea typeface="+mn-ea"/>
                <a:cs typeface="+mn-cs"/>
              </a:defRPr>
            </a:pPr>
            <a:endParaRPr lang="en-US"/>
          </a:p>
        </c:txPr>
        <c:crossAx val="1643452895"/>
        <c:crosses val="autoZero"/>
        <c:auto val="1"/>
        <c:lblAlgn val="ctr"/>
        <c:lblOffset val="100"/>
        <c:noMultiLvlLbl val="0"/>
      </c:catAx>
      <c:valAx>
        <c:axId val="1643452895"/>
        <c:scaling>
          <c:orientation val="minMax"/>
        </c:scaling>
        <c:delete val="0"/>
        <c:axPos val="l"/>
        <c:majorGridlines>
          <c:spPr>
            <a:ln w="9525" cap="flat" cmpd="sng" algn="ctr">
              <a:solidFill>
                <a:schemeClr val="tx1">
                  <a:lumMod val="15000"/>
                  <a:lumOff val="85000"/>
                </a:schemeClr>
              </a:solidFill>
              <a:round/>
            </a:ln>
            <a:effectLst/>
          </c:spPr>
        </c:majorGridlines>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1197" b="0" i="0" u="none" strike="noStrike" kern="1200" cap="all" baseline="0">
                    <a:solidFill>
                      <a:srgbClr val="00B0F0"/>
                    </a:solidFill>
                    <a:latin typeface="+mn-lt"/>
                    <a:ea typeface="+mn-ea"/>
                    <a:cs typeface="+mn-cs"/>
                  </a:defRPr>
                </a:pPr>
                <a:r>
                  <a:rPr lang="en-GB" dirty="0">
                    <a:solidFill>
                      <a:srgbClr val="00B0F0"/>
                    </a:solidFill>
                  </a:rPr>
                  <a:t>% of respondents</a:t>
                </a:r>
              </a:p>
            </c:rich>
          </c:tx>
          <c:layout>
            <c:manualLayout>
              <c:xMode val="edge"/>
              <c:yMode val="edge"/>
              <c:x val="7.7542076771653548E-2"/>
              <c:y val="0.13745403118851446"/>
            </c:manualLayout>
          </c:layout>
          <c:overlay val="0"/>
          <c:spPr>
            <a:noFill/>
            <a:ln>
              <a:noFill/>
            </a:ln>
            <a:effectLst/>
          </c:spPr>
          <c:txPr>
            <a:bodyPr rot="-5400000" spcFirstLastPara="1" vertOverflow="ellipsis" vert="horz" wrap="square" anchor="ctr" anchorCtr="1"/>
            <a:lstStyle/>
            <a:p>
              <a:pPr>
                <a:defRPr sz="1197" b="0" i="0" u="none" strike="noStrike" kern="1200" cap="all" baseline="0">
                  <a:solidFill>
                    <a:srgbClr val="00B0F0"/>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B0F0"/>
                </a:solidFill>
                <a:latin typeface="+mn-lt"/>
                <a:ea typeface="+mn-ea"/>
                <a:cs typeface="+mn-cs"/>
              </a:defRPr>
            </a:pPr>
            <a:endParaRPr lang="en-US"/>
          </a:p>
        </c:txPr>
        <c:crossAx val="1579529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explosion val="4"/>
          <c:dPt>
            <c:idx val="0"/>
            <c:bubble3D val="0"/>
            <c:spPr>
              <a:solidFill>
                <a:srgbClr val="FF0000"/>
              </a:solidFill>
              <a:ln w="9525" cap="flat" cmpd="sng" algn="ctr">
                <a:noFill/>
                <a:round/>
              </a:ln>
              <a:effectLst/>
            </c:spPr>
            <c:extLst>
              <c:ext xmlns:c16="http://schemas.microsoft.com/office/drawing/2014/chart" uri="{C3380CC4-5D6E-409C-BE32-E72D297353CC}">
                <c16:uniqueId val="{00000001-72E1-4708-A884-167FF2EC002C}"/>
              </c:ext>
            </c:extLst>
          </c:dPt>
          <c:dPt>
            <c:idx val="1"/>
            <c:bubble3D val="0"/>
            <c:spPr>
              <a:solidFill>
                <a:srgbClr val="FFC000"/>
              </a:solidFill>
              <a:ln w="9525" cap="flat" cmpd="sng" algn="ctr">
                <a:noFill/>
                <a:round/>
              </a:ln>
              <a:effectLst/>
            </c:spPr>
            <c:extLst>
              <c:ext xmlns:c16="http://schemas.microsoft.com/office/drawing/2014/chart" uri="{C3380CC4-5D6E-409C-BE32-E72D297353CC}">
                <c16:uniqueId val="{00000000-72E1-4708-A884-167FF2EC002C}"/>
              </c:ext>
            </c:extLst>
          </c:dPt>
          <c:dPt>
            <c:idx val="2"/>
            <c:bubble3D val="0"/>
            <c:explosion val="0"/>
            <c:spPr>
              <a:solidFill>
                <a:srgbClr val="A7A7A7"/>
              </a:solidFill>
              <a:ln w="9525" cap="flat" cmpd="sng" algn="ctr">
                <a:noFill/>
                <a:round/>
              </a:ln>
              <a:effectLst/>
            </c:spPr>
            <c:extLst>
              <c:ext xmlns:c16="http://schemas.microsoft.com/office/drawing/2014/chart" uri="{C3380CC4-5D6E-409C-BE32-E72D297353CC}">
                <c16:uniqueId val="{00000003-72E1-4708-A884-167FF2EC002C}"/>
              </c:ext>
            </c:extLst>
          </c:dPt>
          <c:dPt>
            <c:idx val="3"/>
            <c:bubble3D val="0"/>
            <c:spPr>
              <a:solidFill>
                <a:srgbClr val="00B050"/>
              </a:solidFill>
              <a:ln w="9525" cap="flat" cmpd="sng" algn="ctr">
                <a:noFill/>
                <a:round/>
              </a:ln>
              <a:effectLst/>
            </c:spPr>
            <c:extLst>
              <c:ext xmlns:c16="http://schemas.microsoft.com/office/drawing/2014/chart" uri="{C3380CC4-5D6E-409C-BE32-E72D297353CC}">
                <c16:uniqueId val="{00000002-72E1-4708-A884-167FF2EC002C}"/>
              </c:ext>
            </c:extLst>
          </c:dPt>
          <c:dLbls>
            <c:dLbl>
              <c:idx val="0"/>
              <c:layout>
                <c:manualLayout>
                  <c:x val="1.2824712130928973E-2"/>
                  <c:y val="1.1294856152613327E-3"/>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FF0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72E1-4708-A884-167FF2EC002C}"/>
                </c:ext>
              </c:extLst>
            </c:dLbl>
            <c:dLbl>
              <c:idx val="1"/>
              <c:layout>
                <c:manualLayout>
                  <c:x val="-2.8420316816453395E-2"/>
                  <c:y val="-0.11187885370109471"/>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FFC00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0-72E1-4708-A884-167FF2EC002C}"/>
                </c:ext>
              </c:extLst>
            </c:dLbl>
            <c:dLbl>
              <c:idx val="2"/>
              <c:layout>
                <c:manualLayout>
                  <c:x val="-5.5451536175247236E-2"/>
                  <c:y val="-0.10388750700815945"/>
                </c:manualLayout>
              </c:layout>
              <c:spPr>
                <a:noFill/>
                <a:ln>
                  <a:noFill/>
                </a:ln>
                <a:effectLst/>
              </c:spPr>
              <c:txPr>
                <a:bodyPr rot="0" spcFirstLastPara="1" vertOverflow="clip" horzOverflow="clip" vert="horz" wrap="square" lIns="38100" tIns="19050" rIns="38100" bIns="19050" anchor="ctr" anchorCtr="1">
                  <a:noAutofit/>
                </a:bodyPr>
                <a:lstStyle/>
                <a:p>
                  <a:pPr>
                    <a:defRPr sz="1400" b="0" i="0" u="none" strike="noStrike" kern="1200" baseline="0">
                      <a:solidFill>
                        <a:schemeClr val="bg2">
                          <a:lumMod val="5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0492544230811133"/>
                      <c:h val="0.18912853839946958"/>
                    </c:manualLayout>
                  </c15:layout>
                </c:ext>
                <c:ext xmlns:c16="http://schemas.microsoft.com/office/drawing/2014/chart" uri="{C3380CC4-5D6E-409C-BE32-E72D297353CC}">
                  <c16:uniqueId val="{00000003-72E1-4708-A884-167FF2EC002C}"/>
                </c:ext>
              </c:extLst>
            </c:dLbl>
            <c:dLbl>
              <c:idx val="3"/>
              <c:layout>
                <c:manualLayout>
                  <c:x val="1.4958061482343893E-3"/>
                  <c:y val="3.315674764354902E-2"/>
                </c:manualLayout>
              </c:layout>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00B05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2-72E1-4708-A884-167FF2EC002C}"/>
                </c:ext>
              </c:extLst>
            </c:dLbl>
            <c:spPr>
              <a:noFill/>
              <a:ln>
                <a:solidFill>
                  <a:srgbClr val="00B0F0"/>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rgbClr val="00B0F0"/>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Won't do any</c:v>
                </c:pt>
                <c:pt idx="1">
                  <c:v>Less than before</c:v>
                </c:pt>
                <c:pt idx="2">
                  <c:v>About the same as before</c:v>
                </c:pt>
                <c:pt idx="3">
                  <c:v>More than before</c:v>
                </c:pt>
              </c:strCache>
            </c:strRef>
          </c:cat>
          <c:val>
            <c:numRef>
              <c:f>Sheet1!$B$2:$B$5</c:f>
              <c:numCache>
                <c:formatCode>0%</c:formatCode>
                <c:ptCount val="4"/>
                <c:pt idx="0">
                  <c:v>0.03</c:v>
                </c:pt>
                <c:pt idx="1">
                  <c:v>0.33</c:v>
                </c:pt>
                <c:pt idx="2">
                  <c:v>0.43</c:v>
                </c:pt>
                <c:pt idx="3">
                  <c:v>0.19</c:v>
                </c:pt>
              </c:numCache>
            </c:numRef>
          </c:val>
          <c:extLst>
            <c:ext xmlns:c16="http://schemas.microsoft.com/office/drawing/2014/chart" uri="{C3380CC4-5D6E-409C-BE32-E72D297353CC}">
              <c16:uniqueId val="{00000000-2FA3-48EC-982E-9580DEBB4EC8}"/>
            </c:ext>
          </c:extLst>
        </c:ser>
        <c:dLbls>
          <c:showLegendKey val="0"/>
          <c:showVal val="0"/>
          <c:showCatName val="0"/>
          <c:showSerName val="0"/>
          <c:showPercent val="0"/>
          <c:showBubbleSize val="0"/>
          <c:showLeaderLines val="0"/>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3-DCF8-423A-9CB2-CB850D56F9B3}"/>
              </c:ext>
            </c:extLst>
          </c:dPt>
          <c:dPt>
            <c:idx val="1"/>
            <c:invertIfNegative val="0"/>
            <c:bubble3D val="0"/>
            <c:spPr>
              <a:solidFill>
                <a:srgbClr val="FF0000"/>
              </a:solidFill>
              <a:ln>
                <a:noFill/>
              </a:ln>
              <a:effectLst/>
            </c:spPr>
            <c:extLst>
              <c:ext xmlns:c16="http://schemas.microsoft.com/office/drawing/2014/chart" uri="{C3380CC4-5D6E-409C-BE32-E72D297353CC}">
                <c16:uniqueId val="{00000004-DCF8-423A-9CB2-CB850D56F9B3}"/>
              </c:ext>
            </c:extLst>
          </c:dPt>
          <c:dPt>
            <c:idx val="2"/>
            <c:invertIfNegative val="0"/>
            <c:bubble3D val="0"/>
            <c:spPr>
              <a:solidFill>
                <a:srgbClr val="FF0000"/>
              </a:solidFill>
              <a:ln>
                <a:noFill/>
              </a:ln>
              <a:effectLst/>
            </c:spPr>
            <c:extLst>
              <c:ext xmlns:c16="http://schemas.microsoft.com/office/drawing/2014/chart" uri="{C3380CC4-5D6E-409C-BE32-E72D297353CC}">
                <c16:uniqueId val="{00000005-DCF8-423A-9CB2-CB850D56F9B3}"/>
              </c:ext>
            </c:extLst>
          </c:dPt>
          <c:dPt>
            <c:idx val="3"/>
            <c:invertIfNegative val="0"/>
            <c:bubble3D val="0"/>
            <c:spPr>
              <a:solidFill>
                <a:srgbClr val="FF0000"/>
              </a:solidFill>
              <a:ln>
                <a:noFill/>
              </a:ln>
              <a:effectLst/>
            </c:spPr>
            <c:extLst>
              <c:ext xmlns:c16="http://schemas.microsoft.com/office/drawing/2014/chart" uri="{C3380CC4-5D6E-409C-BE32-E72D297353CC}">
                <c16:uniqueId val="{00000006-DCF8-423A-9CB2-CB850D56F9B3}"/>
              </c:ext>
            </c:extLst>
          </c:dPt>
          <c:dPt>
            <c:idx val="4"/>
            <c:invertIfNegative val="0"/>
            <c:bubble3D val="0"/>
            <c:spPr>
              <a:solidFill>
                <a:srgbClr val="FF0000"/>
              </a:solidFill>
              <a:ln>
                <a:noFill/>
              </a:ln>
              <a:effectLst/>
            </c:spPr>
            <c:extLst>
              <c:ext xmlns:c16="http://schemas.microsoft.com/office/drawing/2014/chart" uri="{C3380CC4-5D6E-409C-BE32-E72D297353CC}">
                <c16:uniqueId val="{00000007-DCF8-423A-9CB2-CB850D56F9B3}"/>
              </c:ext>
            </c:extLst>
          </c:dPt>
          <c:dPt>
            <c:idx val="5"/>
            <c:invertIfNegative val="0"/>
            <c:bubble3D val="0"/>
            <c:spPr>
              <a:solidFill>
                <a:srgbClr val="FF0000"/>
              </a:solidFill>
              <a:ln>
                <a:noFill/>
              </a:ln>
              <a:effectLst/>
            </c:spPr>
            <c:extLst>
              <c:ext xmlns:c16="http://schemas.microsoft.com/office/drawing/2014/chart" uri="{C3380CC4-5D6E-409C-BE32-E72D297353CC}">
                <c16:uniqueId val="{00000008-DCF8-423A-9CB2-CB850D56F9B3}"/>
              </c:ext>
            </c:extLst>
          </c:dPt>
          <c:dPt>
            <c:idx val="6"/>
            <c:invertIfNegative val="0"/>
            <c:bubble3D val="0"/>
            <c:spPr>
              <a:solidFill>
                <a:srgbClr val="FF0000"/>
              </a:solidFill>
              <a:ln>
                <a:noFill/>
              </a:ln>
              <a:effectLst/>
            </c:spPr>
            <c:extLst>
              <c:ext xmlns:c16="http://schemas.microsoft.com/office/drawing/2014/chart" uri="{C3380CC4-5D6E-409C-BE32-E72D297353CC}">
                <c16:uniqueId val="{00000009-DCF8-423A-9CB2-CB850D56F9B3}"/>
              </c:ext>
            </c:extLst>
          </c:dPt>
          <c:dPt>
            <c:idx val="7"/>
            <c:invertIfNegative val="0"/>
            <c:bubble3D val="0"/>
            <c:spPr>
              <a:solidFill>
                <a:srgbClr val="FF0000"/>
              </a:solidFill>
              <a:ln>
                <a:noFill/>
              </a:ln>
              <a:effectLst/>
            </c:spPr>
            <c:extLst>
              <c:ext xmlns:c16="http://schemas.microsoft.com/office/drawing/2014/chart" uri="{C3380CC4-5D6E-409C-BE32-E72D297353CC}">
                <c16:uniqueId val="{0000000A-DCF8-423A-9CB2-CB850D56F9B3}"/>
              </c:ext>
            </c:extLst>
          </c:dPt>
          <c:dPt>
            <c:idx val="8"/>
            <c:invertIfNegative val="0"/>
            <c:bubble3D val="0"/>
            <c:spPr>
              <a:solidFill>
                <a:srgbClr val="FF0000"/>
              </a:solidFill>
              <a:ln>
                <a:noFill/>
              </a:ln>
              <a:effectLst/>
            </c:spPr>
            <c:extLst>
              <c:ext xmlns:c16="http://schemas.microsoft.com/office/drawing/2014/chart" uri="{C3380CC4-5D6E-409C-BE32-E72D297353CC}">
                <c16:uniqueId val="{0000000B-DCF8-423A-9CB2-CB850D56F9B3}"/>
              </c:ext>
            </c:extLst>
          </c:dPt>
          <c:dPt>
            <c:idx val="13"/>
            <c:invertIfNegative val="0"/>
            <c:bubble3D val="0"/>
            <c:spPr>
              <a:solidFill>
                <a:srgbClr val="00B050"/>
              </a:solidFill>
              <a:ln>
                <a:noFill/>
              </a:ln>
              <a:effectLst/>
            </c:spPr>
            <c:extLst>
              <c:ext xmlns:c16="http://schemas.microsoft.com/office/drawing/2014/chart" uri="{C3380CC4-5D6E-409C-BE32-E72D297353CC}">
                <c16:uniqueId val="{0000000C-DCF8-423A-9CB2-CB850D56F9B3}"/>
              </c:ext>
            </c:extLst>
          </c:dPt>
          <c:dPt>
            <c:idx val="14"/>
            <c:invertIfNegative val="0"/>
            <c:bubble3D val="0"/>
            <c:spPr>
              <a:solidFill>
                <a:srgbClr val="00B050"/>
              </a:solidFill>
              <a:ln>
                <a:noFill/>
              </a:ln>
              <a:effectLst/>
            </c:spPr>
            <c:extLst>
              <c:ext xmlns:c16="http://schemas.microsoft.com/office/drawing/2014/chart" uri="{C3380CC4-5D6E-409C-BE32-E72D297353CC}">
                <c16:uniqueId val="{0000000D-DCF8-423A-9CB2-CB850D56F9B3}"/>
              </c:ext>
            </c:extLst>
          </c:dPt>
          <c:dPt>
            <c:idx val="15"/>
            <c:invertIfNegative val="0"/>
            <c:bubble3D val="0"/>
            <c:spPr>
              <a:solidFill>
                <a:srgbClr val="00B050"/>
              </a:solidFill>
              <a:ln>
                <a:noFill/>
              </a:ln>
              <a:effectLst/>
            </c:spPr>
            <c:extLst>
              <c:ext xmlns:c16="http://schemas.microsoft.com/office/drawing/2014/chart" uri="{C3380CC4-5D6E-409C-BE32-E72D297353CC}">
                <c16:uniqueId val="{0000000E-DCF8-423A-9CB2-CB850D56F9B3}"/>
              </c:ext>
            </c:extLst>
          </c:dPt>
          <c:dPt>
            <c:idx val="16"/>
            <c:invertIfNegative val="0"/>
            <c:bubble3D val="0"/>
            <c:spPr>
              <a:solidFill>
                <a:srgbClr val="00B050"/>
              </a:solidFill>
              <a:ln>
                <a:noFill/>
              </a:ln>
              <a:effectLst/>
            </c:spPr>
            <c:extLst>
              <c:ext xmlns:c16="http://schemas.microsoft.com/office/drawing/2014/chart" uri="{C3380CC4-5D6E-409C-BE32-E72D297353CC}">
                <c16:uniqueId val="{0000000F-DCF8-423A-9CB2-CB850D56F9B3}"/>
              </c:ext>
            </c:extLst>
          </c:dPt>
          <c:dPt>
            <c:idx val="17"/>
            <c:invertIfNegative val="0"/>
            <c:bubble3D val="0"/>
            <c:spPr>
              <a:solidFill>
                <a:srgbClr val="00B050"/>
              </a:solidFill>
              <a:ln>
                <a:noFill/>
              </a:ln>
              <a:effectLst/>
            </c:spPr>
            <c:extLst>
              <c:ext xmlns:c16="http://schemas.microsoft.com/office/drawing/2014/chart" uri="{C3380CC4-5D6E-409C-BE32-E72D297353CC}">
                <c16:uniqueId val="{00000010-DCF8-423A-9CB2-CB850D56F9B3}"/>
              </c:ext>
            </c:extLst>
          </c:dPt>
          <c:dPt>
            <c:idx val="18"/>
            <c:invertIfNegative val="0"/>
            <c:bubble3D val="0"/>
            <c:spPr>
              <a:solidFill>
                <a:srgbClr val="00B050"/>
              </a:solidFill>
              <a:ln>
                <a:noFill/>
              </a:ln>
              <a:effectLst/>
            </c:spPr>
            <c:extLst>
              <c:ext xmlns:c16="http://schemas.microsoft.com/office/drawing/2014/chart" uri="{C3380CC4-5D6E-409C-BE32-E72D297353CC}">
                <c16:uniqueId val="{00000011-DCF8-423A-9CB2-CB850D56F9B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CF8-423A-9CB2-CB850D56F9B3}"/>
                </c:ext>
              </c:extLst>
            </c:dLbl>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CF8-423A-9CB2-CB850D56F9B3}"/>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CF8-423A-9CB2-CB850D56F9B3}"/>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CF8-423A-9CB2-CB850D56F9B3}"/>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DCF8-423A-9CB2-CB850D56F9B3}"/>
                </c:ext>
              </c:extLst>
            </c:dLbl>
            <c:dLbl>
              <c:idx val="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DCF8-423A-9CB2-CB850D56F9B3}"/>
                </c:ext>
              </c:extLst>
            </c:dLbl>
            <c:dLbl>
              <c:idx val="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DCF8-423A-9CB2-CB850D56F9B3}"/>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A-DCF8-423A-9CB2-CB850D56F9B3}"/>
                </c:ext>
              </c:extLst>
            </c:dLbl>
            <c:dLbl>
              <c:idx val="8"/>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212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DCF8-423A-9CB2-CB850D56F9B3}"/>
                </c:ext>
              </c:extLst>
            </c:dLbl>
            <c:dLbl>
              <c:idx val="1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C-DCF8-423A-9CB2-CB850D56F9B3}"/>
                </c:ext>
              </c:extLst>
            </c:dLbl>
            <c:dLbl>
              <c:idx val="1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DCF8-423A-9CB2-CB850D56F9B3}"/>
                </c:ext>
              </c:extLst>
            </c:dLbl>
            <c:dLbl>
              <c:idx val="15"/>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DCF8-423A-9CB2-CB850D56F9B3}"/>
                </c:ext>
              </c:extLst>
            </c:dLbl>
            <c:dLbl>
              <c:idx val="16"/>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DCF8-423A-9CB2-CB850D56F9B3}"/>
                </c:ext>
              </c:extLst>
            </c:dLbl>
            <c:dLbl>
              <c:idx val="1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DCF8-423A-9CB2-CB850D56F9B3}"/>
                </c:ext>
              </c:extLst>
            </c:dLbl>
            <c:dLbl>
              <c:idx val="18"/>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DCF8-423A-9CB2-CB850D56F9B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Sheet1!$A$2:$A$20</c:f>
              <c:numCache>
                <c:formatCode>General</c:formatCode>
                <c:ptCount val="19"/>
              </c:numCache>
            </c:numRef>
          </c:cat>
          <c:val>
            <c:numRef>
              <c:f>Sheet1!$B$2:$B$20</c:f>
              <c:numCache>
                <c:formatCode>General</c:formatCode>
                <c:ptCount val="19"/>
                <c:pt idx="0">
                  <c:v>-100</c:v>
                </c:pt>
                <c:pt idx="1">
                  <c:v>-100</c:v>
                </c:pt>
                <c:pt idx="2">
                  <c:v>-61</c:v>
                </c:pt>
                <c:pt idx="3">
                  <c:v>-57</c:v>
                </c:pt>
                <c:pt idx="4">
                  <c:v>-50</c:v>
                </c:pt>
                <c:pt idx="5">
                  <c:v>-50</c:v>
                </c:pt>
                <c:pt idx="6">
                  <c:v>-33</c:v>
                </c:pt>
                <c:pt idx="7">
                  <c:v>-31</c:v>
                </c:pt>
                <c:pt idx="8">
                  <c:v>-25</c:v>
                </c:pt>
                <c:pt idx="9">
                  <c:v>-1</c:v>
                </c:pt>
                <c:pt idx="10">
                  <c:v>0</c:v>
                </c:pt>
                <c:pt idx="11">
                  <c:v>0</c:v>
                </c:pt>
                <c:pt idx="12">
                  <c:v>2</c:v>
                </c:pt>
                <c:pt idx="13">
                  <c:v>6</c:v>
                </c:pt>
                <c:pt idx="14">
                  <c:v>17</c:v>
                </c:pt>
                <c:pt idx="15">
                  <c:v>20</c:v>
                </c:pt>
                <c:pt idx="16">
                  <c:v>24</c:v>
                </c:pt>
                <c:pt idx="17">
                  <c:v>50</c:v>
                </c:pt>
                <c:pt idx="18">
                  <c:v>61</c:v>
                </c:pt>
              </c:numCache>
            </c:numRef>
          </c:val>
          <c:extLst>
            <c:ext xmlns:c16="http://schemas.microsoft.com/office/drawing/2014/chart" uri="{C3380CC4-5D6E-409C-BE32-E72D297353CC}">
              <c16:uniqueId val="{00000000-DCF8-423A-9CB2-CB850D56F9B3}"/>
            </c:ext>
          </c:extLst>
        </c:ser>
        <c:dLbls>
          <c:dLblPos val="outEnd"/>
          <c:showLegendKey val="0"/>
          <c:showVal val="1"/>
          <c:showCatName val="0"/>
          <c:showSerName val="0"/>
          <c:showPercent val="0"/>
          <c:showBubbleSize val="0"/>
        </c:dLbls>
        <c:gapWidth val="267"/>
        <c:overlap val="-43"/>
        <c:axId val="272256047"/>
        <c:axId val="240925583"/>
      </c:barChart>
      <c:catAx>
        <c:axId val="272256047"/>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240925583"/>
        <c:crosses val="autoZero"/>
        <c:auto val="1"/>
        <c:lblAlgn val="ctr"/>
        <c:lblOffset val="100"/>
        <c:noMultiLvlLbl val="0"/>
      </c:catAx>
      <c:valAx>
        <c:axId val="240925583"/>
        <c:scaling>
          <c:orientation val="minMax"/>
          <c:max val="100"/>
          <c:min val="-100"/>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B0F0"/>
                </a:solidFill>
                <a:latin typeface="+mn-lt"/>
                <a:ea typeface="+mn-ea"/>
                <a:cs typeface="+mn-cs"/>
              </a:defRPr>
            </a:pPr>
            <a:endParaRPr lang="en-US"/>
          </a:p>
        </c:txPr>
        <c:crossAx val="272256047"/>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20000"/>
        <a:lumOff val="80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953A4A-0F2E-8B44-A694-7BD87C100FDF}" type="datetimeFigureOut">
              <a:rPr lang="en-US" smtClean="0"/>
              <a:t>2/22/21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6BDD9-98D3-4E48-8AA2-9F97B202979C}" type="slidenum">
              <a:rPr lang="en-US" smtClean="0"/>
              <a:t>‹#›</a:t>
            </a:fld>
            <a:endParaRPr lang="en-US" dirty="0"/>
          </a:p>
        </p:txBody>
      </p:sp>
    </p:spTree>
    <p:extLst>
      <p:ext uri="{BB962C8B-B14F-4D97-AF65-F5344CB8AC3E}">
        <p14:creationId xmlns:p14="http://schemas.microsoft.com/office/powerpoint/2010/main" val="591718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5</a:t>
            </a:fld>
            <a:endParaRPr lang="en-US" dirty="0"/>
          </a:p>
        </p:txBody>
      </p:sp>
    </p:spTree>
    <p:extLst>
      <p:ext uri="{BB962C8B-B14F-4D97-AF65-F5344CB8AC3E}">
        <p14:creationId xmlns:p14="http://schemas.microsoft.com/office/powerpoint/2010/main" val="56820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18</a:t>
            </a:fld>
            <a:endParaRPr lang="en-US" dirty="0"/>
          </a:p>
        </p:txBody>
      </p:sp>
    </p:spTree>
    <p:extLst>
      <p:ext uri="{BB962C8B-B14F-4D97-AF65-F5344CB8AC3E}">
        <p14:creationId xmlns:p14="http://schemas.microsoft.com/office/powerpoint/2010/main" val="1567138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24</a:t>
            </a:fld>
            <a:endParaRPr lang="en-US" dirty="0"/>
          </a:p>
        </p:txBody>
      </p:sp>
    </p:spTree>
    <p:extLst>
      <p:ext uri="{BB962C8B-B14F-4D97-AF65-F5344CB8AC3E}">
        <p14:creationId xmlns:p14="http://schemas.microsoft.com/office/powerpoint/2010/main" val="3271264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37</a:t>
            </a:fld>
            <a:endParaRPr lang="en-US" dirty="0"/>
          </a:p>
        </p:txBody>
      </p:sp>
    </p:spTree>
    <p:extLst>
      <p:ext uri="{BB962C8B-B14F-4D97-AF65-F5344CB8AC3E}">
        <p14:creationId xmlns:p14="http://schemas.microsoft.com/office/powerpoint/2010/main" val="455662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50</a:t>
            </a:fld>
            <a:endParaRPr lang="en-US" dirty="0"/>
          </a:p>
        </p:txBody>
      </p:sp>
    </p:spTree>
    <p:extLst>
      <p:ext uri="{BB962C8B-B14F-4D97-AF65-F5344CB8AC3E}">
        <p14:creationId xmlns:p14="http://schemas.microsoft.com/office/powerpoint/2010/main" val="3277538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8</a:t>
            </a:fld>
            <a:endParaRPr lang="en-US" dirty="0"/>
          </a:p>
        </p:txBody>
      </p:sp>
    </p:spTree>
    <p:extLst>
      <p:ext uri="{BB962C8B-B14F-4D97-AF65-F5344CB8AC3E}">
        <p14:creationId xmlns:p14="http://schemas.microsoft.com/office/powerpoint/2010/main" val="1701911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9</a:t>
            </a:fld>
            <a:endParaRPr lang="en-US" dirty="0"/>
          </a:p>
        </p:txBody>
      </p:sp>
    </p:spTree>
    <p:extLst>
      <p:ext uri="{BB962C8B-B14F-4D97-AF65-F5344CB8AC3E}">
        <p14:creationId xmlns:p14="http://schemas.microsoft.com/office/powerpoint/2010/main" val="3098911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10</a:t>
            </a:fld>
            <a:endParaRPr lang="en-US" dirty="0"/>
          </a:p>
        </p:txBody>
      </p:sp>
    </p:spTree>
    <p:extLst>
      <p:ext uri="{BB962C8B-B14F-4D97-AF65-F5344CB8AC3E}">
        <p14:creationId xmlns:p14="http://schemas.microsoft.com/office/powerpoint/2010/main" val="220036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11</a:t>
            </a:fld>
            <a:endParaRPr lang="en-US" dirty="0"/>
          </a:p>
        </p:txBody>
      </p:sp>
    </p:spTree>
    <p:extLst>
      <p:ext uri="{BB962C8B-B14F-4D97-AF65-F5344CB8AC3E}">
        <p14:creationId xmlns:p14="http://schemas.microsoft.com/office/powerpoint/2010/main" val="68008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12</a:t>
            </a:fld>
            <a:endParaRPr lang="en-US" dirty="0"/>
          </a:p>
        </p:txBody>
      </p:sp>
    </p:spTree>
    <p:extLst>
      <p:ext uri="{BB962C8B-B14F-4D97-AF65-F5344CB8AC3E}">
        <p14:creationId xmlns:p14="http://schemas.microsoft.com/office/powerpoint/2010/main" val="3597430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13</a:t>
            </a:fld>
            <a:endParaRPr lang="en-US" dirty="0"/>
          </a:p>
        </p:txBody>
      </p:sp>
    </p:spTree>
    <p:extLst>
      <p:ext uri="{BB962C8B-B14F-4D97-AF65-F5344CB8AC3E}">
        <p14:creationId xmlns:p14="http://schemas.microsoft.com/office/powerpoint/2010/main" val="1626695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14</a:t>
            </a:fld>
            <a:endParaRPr lang="en-US" dirty="0"/>
          </a:p>
        </p:txBody>
      </p:sp>
    </p:spTree>
    <p:extLst>
      <p:ext uri="{BB962C8B-B14F-4D97-AF65-F5344CB8AC3E}">
        <p14:creationId xmlns:p14="http://schemas.microsoft.com/office/powerpoint/2010/main" val="2047291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26BDD9-98D3-4E48-8AA2-9F97B202979C}" type="slidenum">
              <a:rPr lang="en-US" smtClean="0"/>
              <a:t>15</a:t>
            </a:fld>
            <a:endParaRPr lang="en-US" dirty="0"/>
          </a:p>
        </p:txBody>
      </p:sp>
    </p:spTree>
    <p:extLst>
      <p:ext uri="{BB962C8B-B14F-4D97-AF65-F5344CB8AC3E}">
        <p14:creationId xmlns:p14="http://schemas.microsoft.com/office/powerpoint/2010/main" val="117755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Oval 6"/>
          <p:cNvSpPr/>
          <p:nvPr userDrawn="1"/>
        </p:nvSpPr>
        <p:spPr>
          <a:xfrm>
            <a:off x="10795320" y="-378210"/>
            <a:ext cx="2160000" cy="2160000"/>
          </a:xfrm>
          <a:prstGeom prst="ellipse">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p:cNvSpPr/>
          <p:nvPr userDrawn="1"/>
        </p:nvSpPr>
        <p:spPr>
          <a:xfrm>
            <a:off x="11316000" y="6049703"/>
            <a:ext cx="1143001" cy="1143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p:cNvSpPr/>
          <p:nvPr userDrawn="1"/>
        </p:nvSpPr>
        <p:spPr>
          <a:xfrm>
            <a:off x="2772755" y="6621203"/>
            <a:ext cx="794924" cy="79492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userDrawn="1"/>
        </p:nvSpPr>
        <p:spPr>
          <a:xfrm>
            <a:off x="-53815" y="3643254"/>
            <a:ext cx="1859630" cy="1859630"/>
          </a:xfrm>
          <a:prstGeom prst="ellipse">
            <a:avLst/>
          </a:prstGeom>
          <a:solidFill>
            <a:srgbClr val="67777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p:nvPr userDrawn="1"/>
        </p:nvSpPr>
        <p:spPr>
          <a:xfrm>
            <a:off x="6525605" y="2024983"/>
            <a:ext cx="656245" cy="656245"/>
          </a:xfrm>
          <a:prstGeom prst="ellipse">
            <a:avLst/>
          </a:prstGeom>
          <a:solidFill>
            <a:schemeClr val="accent4">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le 1"/>
          <p:cNvSpPr>
            <a:spLocks noGrp="1"/>
          </p:cNvSpPr>
          <p:nvPr>
            <p:ph type="title"/>
          </p:nvPr>
        </p:nvSpPr>
        <p:spPr>
          <a:xfrm>
            <a:off x="838200" y="365128"/>
            <a:ext cx="10515600" cy="566206"/>
          </a:xfrm>
          <a:ln>
            <a:noFill/>
          </a:ln>
        </p:spPr>
        <p:txBody>
          <a:bodyPr>
            <a:normAutofit/>
          </a:bodyPr>
          <a:lstStyle>
            <a:lvl1pPr>
              <a:defRPr sz="2400" u="none">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2029133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title (blank)">
    <p:spTree>
      <p:nvGrpSpPr>
        <p:cNvPr id="1" name=""/>
        <p:cNvGrpSpPr/>
        <p:nvPr/>
      </p:nvGrpSpPr>
      <p:grpSpPr>
        <a:xfrm>
          <a:off x="0" y="0"/>
          <a:ext cx="0" cy="0"/>
          <a:chOff x="0" y="0"/>
          <a:chExt cx="0" cy="0"/>
        </a:xfrm>
      </p:grpSpPr>
      <p:grpSp>
        <p:nvGrpSpPr>
          <p:cNvPr id="7" name="Group 6"/>
          <p:cNvGrpSpPr/>
          <p:nvPr userDrawn="1"/>
        </p:nvGrpSpPr>
        <p:grpSpPr>
          <a:xfrm>
            <a:off x="-8467" y="0"/>
            <a:ext cx="12200467" cy="6867525"/>
            <a:chOff x="-8467" y="0"/>
            <a:chExt cx="12200467" cy="6867525"/>
          </a:xfrm>
        </p:grpSpPr>
        <p:sp>
          <p:nvSpPr>
            <p:cNvPr id="8" name="Rectangle 7"/>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07826" y="4591612"/>
              <a:ext cx="2298353" cy="1915914"/>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4552" y="6592763"/>
              <a:ext cx="1361627" cy="180000"/>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67" y="4868912"/>
              <a:ext cx="4253520" cy="1998613"/>
            </a:xfrm>
            <a:prstGeom prst="rect">
              <a:avLst/>
            </a:prstGeom>
          </p:spPr>
        </p:pic>
      </p:grpSp>
      <p:sp>
        <p:nvSpPr>
          <p:cNvPr id="12" name="Content Placeholder 2"/>
          <p:cNvSpPr>
            <a:spLocks noGrp="1"/>
          </p:cNvSpPr>
          <p:nvPr>
            <p:ph idx="17" hasCustomPrompt="1"/>
          </p:nvPr>
        </p:nvSpPr>
        <p:spPr>
          <a:xfrm>
            <a:off x="3102160" y="975025"/>
            <a:ext cx="4911300" cy="466829"/>
          </a:xfrm>
          <a:solidFill>
            <a:schemeClr val="accent1"/>
          </a:solidFill>
        </p:spPr>
        <p:txBody>
          <a:bodyPr anchor="ctr">
            <a:normAutofit/>
          </a:bodyPr>
          <a:lstStyle>
            <a:lvl1pPr marL="0" indent="0">
              <a:buClr>
                <a:schemeClr val="accent1"/>
              </a:buClr>
              <a:buSzPct val="150000"/>
              <a:buFont typeface="Segoe UI Black" panose="020B0A02040204020203" pitchFamily="34" charset="0"/>
              <a:buNone/>
              <a:defRPr sz="2200" baseline="0">
                <a:solidFill>
                  <a:schemeClr val="tx2"/>
                </a:solidFill>
              </a:defRPr>
            </a:lvl1pPr>
            <a:lvl2pPr marL="685783" indent="-228594">
              <a:buClr>
                <a:schemeClr val="accent1"/>
              </a:buClr>
              <a:buSzPct val="150000"/>
              <a:buFont typeface="Segoe UI Black" panose="020B0A02040204020203" pitchFamily="34" charset="0"/>
              <a:buChar char="-"/>
              <a:defRPr>
                <a:solidFill>
                  <a:schemeClr val="bg1"/>
                </a:solidFill>
              </a:defRPr>
            </a:lvl2pPr>
            <a:lvl3pPr>
              <a:buClr>
                <a:schemeClr val="accent1"/>
              </a:buClr>
              <a:buSzPct val="100000"/>
              <a:defRPr>
                <a:solidFill>
                  <a:schemeClr val="bg1"/>
                </a:solidFill>
              </a:defRPr>
            </a:lvl3pPr>
            <a:lvl4pPr marL="0" indent="0">
              <a:spcBef>
                <a:spcPts val="600"/>
              </a:spcBef>
              <a:buClr>
                <a:schemeClr val="accent1"/>
              </a:buClr>
              <a:buSzPct val="125000"/>
              <a:buFont typeface="Segoe UI Black" panose="020B0A02040204020203" pitchFamily="34" charset="0"/>
              <a:buChar char="|"/>
              <a:defRPr>
                <a:solidFill>
                  <a:schemeClr val="bg1"/>
                </a:solidFill>
              </a:defRPr>
            </a:lvl4pPr>
          </a:lstStyle>
          <a:p>
            <a:pPr lvl="0"/>
            <a:r>
              <a:rPr lang="en-US" dirty="0"/>
              <a:t>[Add text]</a:t>
            </a:r>
          </a:p>
        </p:txBody>
      </p:sp>
      <p:sp>
        <p:nvSpPr>
          <p:cNvPr id="13" name="Content Placeholder 2"/>
          <p:cNvSpPr>
            <a:spLocks noGrp="1"/>
          </p:cNvSpPr>
          <p:nvPr>
            <p:ph idx="18" hasCustomPrompt="1"/>
          </p:nvPr>
        </p:nvSpPr>
        <p:spPr>
          <a:xfrm>
            <a:off x="3970175" y="5368123"/>
            <a:ext cx="4911300" cy="466829"/>
          </a:xfrm>
          <a:solidFill>
            <a:schemeClr val="accent1"/>
          </a:solidFill>
        </p:spPr>
        <p:txBody>
          <a:bodyPr anchor="ctr">
            <a:normAutofit/>
          </a:bodyPr>
          <a:lstStyle>
            <a:lvl1pPr marL="0" indent="0" algn="r">
              <a:buClr>
                <a:schemeClr val="accent1"/>
              </a:buClr>
              <a:buSzPct val="150000"/>
              <a:buFont typeface="Segoe UI Black" panose="020B0A02040204020203" pitchFamily="34" charset="0"/>
              <a:buNone/>
              <a:defRPr sz="2200" baseline="0">
                <a:solidFill>
                  <a:schemeClr val="tx2"/>
                </a:solidFill>
              </a:defRPr>
            </a:lvl1pPr>
            <a:lvl2pPr marL="685783" indent="-228594">
              <a:buClr>
                <a:schemeClr val="accent1"/>
              </a:buClr>
              <a:buSzPct val="150000"/>
              <a:buFont typeface="Segoe UI Black" panose="020B0A02040204020203" pitchFamily="34" charset="0"/>
              <a:buChar char="-"/>
              <a:defRPr>
                <a:solidFill>
                  <a:schemeClr val="bg1"/>
                </a:solidFill>
              </a:defRPr>
            </a:lvl2pPr>
            <a:lvl3pPr>
              <a:buClr>
                <a:schemeClr val="accent1"/>
              </a:buClr>
              <a:buSzPct val="100000"/>
              <a:defRPr>
                <a:solidFill>
                  <a:schemeClr val="bg1"/>
                </a:solidFill>
              </a:defRPr>
            </a:lvl3pPr>
            <a:lvl4pPr marL="0" indent="0">
              <a:spcBef>
                <a:spcPts val="600"/>
              </a:spcBef>
              <a:buClr>
                <a:schemeClr val="accent1"/>
              </a:buClr>
              <a:buSzPct val="125000"/>
              <a:buFont typeface="Segoe UI Black" panose="020B0A02040204020203" pitchFamily="34" charset="0"/>
              <a:buChar char="|"/>
              <a:defRPr>
                <a:solidFill>
                  <a:schemeClr val="bg1"/>
                </a:solidFill>
              </a:defRPr>
            </a:lvl4pPr>
          </a:lstStyle>
          <a:p>
            <a:pPr lvl="0"/>
            <a:r>
              <a:rPr lang="en-US" dirty="0"/>
              <a:t>[Add text]</a:t>
            </a:r>
          </a:p>
        </p:txBody>
      </p:sp>
      <p:sp>
        <p:nvSpPr>
          <p:cNvPr id="14" name="Content Placeholder 2"/>
          <p:cNvSpPr>
            <a:spLocks noGrp="1"/>
          </p:cNvSpPr>
          <p:nvPr>
            <p:ph idx="19" hasCustomPrompt="1"/>
          </p:nvPr>
        </p:nvSpPr>
        <p:spPr>
          <a:xfrm>
            <a:off x="3095535" y="1591252"/>
            <a:ext cx="5799191" cy="3603599"/>
          </a:xfrm>
          <a:solidFill>
            <a:schemeClr val="accent1"/>
          </a:solidFill>
        </p:spPr>
        <p:txBody>
          <a:bodyPr anchor="ctr">
            <a:normAutofit/>
          </a:bodyPr>
          <a:lstStyle>
            <a:lvl1pPr marL="0" indent="0">
              <a:buClr>
                <a:schemeClr val="accent1"/>
              </a:buClr>
              <a:buSzPct val="150000"/>
              <a:buFont typeface="Segoe UI Black" panose="020B0A02040204020203" pitchFamily="34" charset="0"/>
              <a:buNone/>
              <a:defRPr sz="9200" baseline="0">
                <a:solidFill>
                  <a:schemeClr val="bg1"/>
                </a:solidFill>
              </a:defRPr>
            </a:lvl1pPr>
            <a:lvl2pPr marL="685783" indent="-228594">
              <a:buClr>
                <a:schemeClr val="accent1"/>
              </a:buClr>
              <a:buSzPct val="150000"/>
              <a:buFont typeface="Segoe UI Black" panose="020B0A02040204020203" pitchFamily="34" charset="0"/>
              <a:buChar char="-"/>
              <a:defRPr>
                <a:solidFill>
                  <a:schemeClr val="bg1"/>
                </a:solidFill>
              </a:defRPr>
            </a:lvl2pPr>
            <a:lvl3pPr>
              <a:buClr>
                <a:schemeClr val="accent1"/>
              </a:buClr>
              <a:buSzPct val="100000"/>
              <a:defRPr>
                <a:solidFill>
                  <a:schemeClr val="bg1"/>
                </a:solidFill>
              </a:defRPr>
            </a:lvl3pPr>
            <a:lvl4pPr marL="0" indent="0">
              <a:spcBef>
                <a:spcPts val="600"/>
              </a:spcBef>
              <a:buClr>
                <a:schemeClr val="accent1"/>
              </a:buClr>
              <a:buSzPct val="125000"/>
              <a:buFont typeface="Segoe UI Black" panose="020B0A02040204020203" pitchFamily="34" charset="0"/>
              <a:buChar char="|"/>
              <a:defRPr>
                <a:solidFill>
                  <a:schemeClr val="bg1"/>
                </a:solidFill>
              </a:defRPr>
            </a:lvl4pPr>
          </a:lstStyle>
          <a:p>
            <a:pPr lvl="0"/>
            <a:r>
              <a:rPr lang="en-US" dirty="0"/>
              <a:t>[Add text]</a:t>
            </a:r>
          </a:p>
        </p:txBody>
      </p:sp>
    </p:spTree>
    <p:extLst>
      <p:ext uri="{BB962C8B-B14F-4D97-AF65-F5344CB8AC3E}">
        <p14:creationId xmlns:p14="http://schemas.microsoft.com/office/powerpoint/2010/main" val="66458016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879B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dirty="0"/>
          </a:p>
        </p:txBody>
      </p:sp>
    </p:spTree>
    <p:extLst>
      <p:ext uri="{BB962C8B-B14F-4D97-AF65-F5344CB8AC3E}">
        <p14:creationId xmlns:p14="http://schemas.microsoft.com/office/powerpoint/2010/main" val="839559969"/>
      </p:ext>
    </p:extLst>
  </p:cSld>
  <p:clrMap bg1="lt1" tx1="dk1" bg2="lt2" tx2="dk2" accent1="accent1" accent2="accent2" accent3="accent3" accent4="accent4" accent5="accent5" accent6="accent6" hlink="hlink" folHlink="folHlink"/>
  <p:sldLayoutIdLst>
    <p:sldLayoutId id="2147483695" r:id="rId1"/>
    <p:sldLayoutId id="2147483683" r:id="rId2"/>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www.mind.org.uk/information-support/coronavirus/coronavirus-and-your-wellbeing/" TargetMode="External"/><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hyperlink" Target="https://www.anxietycanada.com/resources/mindshift-cbt/" TargetMode="External"/><Relationship Id="rId5" Type="http://schemas.openxmlformats.org/officeDocument/2006/relationships/hyperlink" Target="https://www.prevent-suicide.org.uk/find-help-now/stay-alive-app/" TargetMode="External"/><Relationship Id="rId4" Type="http://schemas.openxmlformats.org/officeDocument/2006/relationships/hyperlink" Target="https://www.moneysavingexpert.com/news/2020/03/uk-coronavirus-help-and-your-rights/"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9"/>
          </p:nvPr>
        </p:nvSpPr>
        <p:spPr>
          <a:xfrm>
            <a:off x="852589" y="480548"/>
            <a:ext cx="7275411" cy="3603599"/>
          </a:xfrm>
        </p:spPr>
        <p:txBody>
          <a:bodyPr>
            <a:normAutofit/>
          </a:bodyPr>
          <a:lstStyle/>
          <a:p>
            <a:r>
              <a:rPr lang="en-GB" sz="6000" dirty="0"/>
              <a:t>“Three months in”</a:t>
            </a:r>
          </a:p>
          <a:p>
            <a:r>
              <a:rPr lang="en-GB" sz="3600" dirty="0"/>
              <a:t>The impact of the coronavirus on the UK bid &amp; proposal profession</a:t>
            </a:r>
          </a:p>
          <a:p>
            <a:endParaRPr lang="en-GB" sz="3600" dirty="0"/>
          </a:p>
          <a:p>
            <a:r>
              <a:rPr lang="en-GB" sz="3600" dirty="0"/>
              <a:t>Snapshot survey - findings</a:t>
            </a:r>
          </a:p>
        </p:txBody>
      </p:sp>
      <p:sp>
        <p:nvSpPr>
          <p:cNvPr id="5" name="Content Placeholder 2"/>
          <p:cNvSpPr txBox="1">
            <a:spLocks/>
          </p:cNvSpPr>
          <p:nvPr/>
        </p:nvSpPr>
        <p:spPr>
          <a:xfrm>
            <a:off x="3216536" y="4365510"/>
            <a:ext cx="5799664" cy="2238067"/>
          </a:xfrm>
          <a:prstGeom prst="rect">
            <a:avLst/>
          </a:prstGeom>
          <a:solidFill>
            <a:schemeClr val="accent1"/>
          </a:solidFill>
        </p:spPr>
        <p:txBody>
          <a:bodyPr vert="horz" lIns="91440" tIns="45720" rIns="91440" bIns="45720" rtlCol="0" anchor="ctr">
            <a:normAutofit/>
          </a:bodyPr>
          <a:lstStyle>
            <a:lvl1pPr marL="0" indent="0" algn="r" defTabSz="914377" rtl="0" eaLnBrk="1" latinLnBrk="0" hangingPunct="1">
              <a:lnSpc>
                <a:spcPct val="90000"/>
              </a:lnSpc>
              <a:spcBef>
                <a:spcPts val="1000"/>
              </a:spcBef>
              <a:buClr>
                <a:schemeClr val="accent1"/>
              </a:buClr>
              <a:buSzPct val="150000"/>
              <a:buFont typeface="Segoe UI Black" panose="020B0A02040204020203" pitchFamily="34" charset="0"/>
              <a:buNone/>
              <a:defRPr sz="2200" kern="1200" baseline="0">
                <a:solidFill>
                  <a:schemeClr val="tx2"/>
                </a:solidFill>
                <a:latin typeface="+mn-lt"/>
                <a:ea typeface="+mn-ea"/>
                <a:cs typeface="+mn-cs"/>
              </a:defRPr>
            </a:lvl1pPr>
            <a:lvl2pPr marL="685783" indent="-228594" algn="l" defTabSz="914377" rtl="0" eaLnBrk="1" latinLnBrk="0" hangingPunct="1">
              <a:lnSpc>
                <a:spcPct val="90000"/>
              </a:lnSpc>
              <a:spcBef>
                <a:spcPts val="500"/>
              </a:spcBef>
              <a:buClr>
                <a:schemeClr val="accent1"/>
              </a:buClr>
              <a:buSzPct val="150000"/>
              <a:buFont typeface="Segoe UI Black" panose="020B0A02040204020203"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000" kern="1200">
                <a:solidFill>
                  <a:schemeClr val="bg1"/>
                </a:solidFill>
                <a:latin typeface="+mn-lt"/>
                <a:ea typeface="+mn-ea"/>
                <a:cs typeface="+mn-cs"/>
              </a:defRPr>
            </a:lvl3pPr>
            <a:lvl4pPr marL="0" indent="0" algn="l" defTabSz="914377" rtl="0" eaLnBrk="1" latinLnBrk="0" hangingPunct="1">
              <a:lnSpc>
                <a:spcPct val="90000"/>
              </a:lnSpc>
              <a:spcBef>
                <a:spcPts val="600"/>
              </a:spcBef>
              <a:buClr>
                <a:schemeClr val="accent1"/>
              </a:buClr>
              <a:buSzPct val="125000"/>
              <a:buFont typeface="Segoe UI Black" panose="020B0A02040204020203"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chemeClr val="bg1"/>
                </a:solidFill>
              </a:rPr>
              <a:t>Jon Williams  </a:t>
            </a:r>
            <a:r>
              <a:rPr lang="en-GB" sz="1800" dirty="0">
                <a:solidFill>
                  <a:schemeClr val="bg1"/>
                </a:solidFill>
              </a:rPr>
              <a:t>FRSA   CPP APMP Fellow   FISM</a:t>
            </a:r>
            <a:endParaRPr lang="en-GB" sz="2800" dirty="0">
              <a:solidFill>
                <a:schemeClr val="bg1"/>
              </a:solidFill>
            </a:endParaRPr>
          </a:p>
          <a:p>
            <a:r>
              <a:rPr lang="en-GB" sz="1600" dirty="0">
                <a:solidFill>
                  <a:schemeClr val="bg1"/>
                </a:solidFill>
              </a:rPr>
              <a:t>Managing Director, Strategic Proposals</a:t>
            </a:r>
          </a:p>
          <a:p>
            <a:endParaRPr lang="en-GB" sz="1050" dirty="0">
              <a:solidFill>
                <a:schemeClr val="bg1"/>
              </a:solidFill>
            </a:endParaRPr>
          </a:p>
          <a:p>
            <a:r>
              <a:rPr lang="en-GB" sz="1050" dirty="0">
                <a:solidFill>
                  <a:schemeClr val="bg1"/>
                </a:solidFill>
              </a:rPr>
              <a:t>© Strategic Proposals 2020</a:t>
            </a:r>
          </a:p>
        </p:txBody>
      </p:sp>
    </p:spTree>
    <p:extLst>
      <p:ext uri="{BB962C8B-B14F-4D97-AF65-F5344CB8AC3E}">
        <p14:creationId xmlns:p14="http://schemas.microsoft.com/office/powerpoint/2010/main" val="58530692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289778"/>
            <a:ext cx="1986729" cy="1384995"/>
          </a:xfrm>
          <a:prstGeom prst="rect">
            <a:avLst/>
          </a:prstGeom>
          <a:noFill/>
        </p:spPr>
        <p:txBody>
          <a:bodyPr wrap="square" rtlCol="0">
            <a:spAutoFit/>
          </a:bodyPr>
          <a:lstStyle/>
          <a:p>
            <a:r>
              <a:rPr lang="en-GB" sz="2800" dirty="0">
                <a:solidFill>
                  <a:schemeClr val="bg1"/>
                </a:solidFill>
              </a:rPr>
              <a:t>Cut in working hours</a:t>
            </a:r>
          </a:p>
        </p:txBody>
      </p:sp>
    </p:spTree>
    <p:extLst>
      <p:ext uri="{BB962C8B-B14F-4D97-AF65-F5344CB8AC3E}">
        <p14:creationId xmlns:p14="http://schemas.microsoft.com/office/powerpoint/2010/main" val="139968855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233216"/>
            <a:ext cx="1986729" cy="1384995"/>
          </a:xfrm>
          <a:prstGeom prst="rect">
            <a:avLst/>
          </a:prstGeom>
          <a:noFill/>
        </p:spPr>
        <p:txBody>
          <a:bodyPr wrap="square" rtlCol="0">
            <a:spAutoFit/>
          </a:bodyPr>
          <a:lstStyle/>
          <a:p>
            <a:r>
              <a:rPr lang="en-GB" sz="2800" dirty="0">
                <a:solidFill>
                  <a:schemeClr val="bg1"/>
                </a:solidFill>
              </a:rPr>
              <a:t>Cut in working hours</a:t>
            </a:r>
          </a:p>
        </p:txBody>
      </p:sp>
      <p:sp>
        <p:nvSpPr>
          <p:cNvPr id="156" name="TextBox 155">
            <a:extLst>
              <a:ext uri="{FF2B5EF4-FFF2-40B4-BE49-F238E27FC236}">
                <a16:creationId xmlns:a16="http://schemas.microsoft.com/office/drawing/2014/main" id="{C9E4DE09-E7E0-4E92-A9A2-DCA8E4FF17A5}"/>
              </a:ext>
            </a:extLst>
          </p:cNvPr>
          <p:cNvSpPr txBox="1"/>
          <p:nvPr/>
        </p:nvSpPr>
        <p:spPr>
          <a:xfrm>
            <a:off x="228799" y="5176624"/>
            <a:ext cx="3157980" cy="338554"/>
          </a:xfrm>
          <a:prstGeom prst="rect">
            <a:avLst/>
          </a:prstGeom>
          <a:noFill/>
        </p:spPr>
        <p:txBody>
          <a:bodyPr wrap="square" rtlCol="0">
            <a:spAutoFit/>
          </a:bodyPr>
          <a:lstStyle/>
          <a:p>
            <a:r>
              <a:rPr lang="en-GB" sz="1600" dirty="0">
                <a:solidFill>
                  <a:schemeClr val="bg1"/>
                </a:solidFill>
              </a:rPr>
              <a:t>20% of respondents</a:t>
            </a:r>
          </a:p>
        </p:txBody>
      </p:sp>
    </p:spTree>
    <p:extLst>
      <p:ext uri="{BB962C8B-B14F-4D97-AF65-F5344CB8AC3E}">
        <p14:creationId xmlns:p14="http://schemas.microsoft.com/office/powerpoint/2010/main" val="327686999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497172"/>
            <a:ext cx="1986729" cy="954107"/>
          </a:xfrm>
          <a:prstGeom prst="rect">
            <a:avLst/>
          </a:prstGeom>
          <a:noFill/>
        </p:spPr>
        <p:txBody>
          <a:bodyPr wrap="square" rtlCol="0">
            <a:spAutoFit/>
          </a:bodyPr>
          <a:lstStyle/>
          <a:p>
            <a:r>
              <a:rPr lang="en-GB" sz="2800" dirty="0">
                <a:solidFill>
                  <a:schemeClr val="bg1"/>
                </a:solidFill>
              </a:rPr>
              <a:t>Cut in salary</a:t>
            </a:r>
          </a:p>
        </p:txBody>
      </p:sp>
    </p:spTree>
    <p:extLst>
      <p:ext uri="{BB962C8B-B14F-4D97-AF65-F5344CB8AC3E}">
        <p14:creationId xmlns:p14="http://schemas.microsoft.com/office/powerpoint/2010/main" val="39584748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478318"/>
            <a:ext cx="1986729" cy="954107"/>
          </a:xfrm>
          <a:prstGeom prst="rect">
            <a:avLst/>
          </a:prstGeom>
          <a:noFill/>
        </p:spPr>
        <p:txBody>
          <a:bodyPr wrap="square" rtlCol="0">
            <a:spAutoFit/>
          </a:bodyPr>
          <a:lstStyle/>
          <a:p>
            <a:r>
              <a:rPr lang="en-GB" sz="2800" dirty="0">
                <a:solidFill>
                  <a:schemeClr val="bg1"/>
                </a:solidFill>
              </a:rPr>
              <a:t>Cut in salary</a:t>
            </a:r>
          </a:p>
        </p:txBody>
      </p:sp>
      <p:sp>
        <p:nvSpPr>
          <p:cNvPr id="156" name="TextBox 155">
            <a:extLst>
              <a:ext uri="{FF2B5EF4-FFF2-40B4-BE49-F238E27FC236}">
                <a16:creationId xmlns:a16="http://schemas.microsoft.com/office/drawing/2014/main" id="{C9E4DE09-E7E0-4E92-A9A2-DCA8E4FF17A5}"/>
              </a:ext>
            </a:extLst>
          </p:cNvPr>
          <p:cNvSpPr txBox="1"/>
          <p:nvPr/>
        </p:nvSpPr>
        <p:spPr>
          <a:xfrm>
            <a:off x="228799" y="5176624"/>
            <a:ext cx="3157980" cy="338554"/>
          </a:xfrm>
          <a:prstGeom prst="rect">
            <a:avLst/>
          </a:prstGeom>
          <a:noFill/>
        </p:spPr>
        <p:txBody>
          <a:bodyPr wrap="square" rtlCol="0">
            <a:spAutoFit/>
          </a:bodyPr>
          <a:lstStyle/>
          <a:p>
            <a:r>
              <a:rPr lang="en-GB" sz="1600" dirty="0">
                <a:solidFill>
                  <a:schemeClr val="bg1"/>
                </a:solidFill>
              </a:rPr>
              <a:t>32% of respondents</a:t>
            </a:r>
          </a:p>
        </p:txBody>
      </p:sp>
    </p:spTree>
    <p:extLst>
      <p:ext uri="{BB962C8B-B14F-4D97-AF65-F5344CB8AC3E}">
        <p14:creationId xmlns:p14="http://schemas.microsoft.com/office/powerpoint/2010/main" val="357485689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629143"/>
            <a:ext cx="2224798" cy="523220"/>
          </a:xfrm>
          <a:prstGeom prst="rect">
            <a:avLst/>
          </a:prstGeom>
          <a:noFill/>
        </p:spPr>
        <p:txBody>
          <a:bodyPr wrap="square" rtlCol="0">
            <a:spAutoFit/>
          </a:bodyPr>
          <a:lstStyle/>
          <a:p>
            <a:r>
              <a:rPr lang="en-GB" sz="2800" dirty="0">
                <a:solidFill>
                  <a:schemeClr val="bg1"/>
                </a:solidFill>
              </a:rPr>
              <a:t>Redundancy</a:t>
            </a:r>
          </a:p>
        </p:txBody>
      </p:sp>
    </p:spTree>
    <p:extLst>
      <p:ext uri="{BB962C8B-B14F-4D97-AF65-F5344CB8AC3E}">
        <p14:creationId xmlns:p14="http://schemas.microsoft.com/office/powerpoint/2010/main" val="239333448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8144755" y="1362692"/>
            <a:ext cx="462745" cy="1058279"/>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05490" y="1362692"/>
            <a:ext cx="494936" cy="1058279"/>
          </a:xfrm>
          <a:prstGeom prst="rect">
            <a:avLst/>
          </a:prstGeom>
        </p:spPr>
      </p:pic>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629143"/>
            <a:ext cx="2224798" cy="523220"/>
          </a:xfrm>
          <a:prstGeom prst="rect">
            <a:avLst/>
          </a:prstGeom>
          <a:noFill/>
        </p:spPr>
        <p:txBody>
          <a:bodyPr wrap="square" rtlCol="0">
            <a:spAutoFit/>
          </a:bodyPr>
          <a:lstStyle/>
          <a:p>
            <a:r>
              <a:rPr lang="en-GB" sz="2800" dirty="0">
                <a:solidFill>
                  <a:schemeClr val="bg1"/>
                </a:solidFill>
              </a:rPr>
              <a:t>Redundancy</a:t>
            </a:r>
          </a:p>
        </p:txBody>
      </p:sp>
      <p:sp>
        <p:nvSpPr>
          <p:cNvPr id="156" name="TextBox 155">
            <a:extLst>
              <a:ext uri="{FF2B5EF4-FFF2-40B4-BE49-F238E27FC236}">
                <a16:creationId xmlns:a16="http://schemas.microsoft.com/office/drawing/2014/main" id="{2A96B3CD-9B87-42E1-8B8E-194140FBB19A}"/>
              </a:ext>
            </a:extLst>
          </p:cNvPr>
          <p:cNvSpPr txBox="1"/>
          <p:nvPr/>
        </p:nvSpPr>
        <p:spPr>
          <a:xfrm>
            <a:off x="228799" y="5176624"/>
            <a:ext cx="3157980" cy="338554"/>
          </a:xfrm>
          <a:prstGeom prst="rect">
            <a:avLst/>
          </a:prstGeom>
          <a:noFill/>
        </p:spPr>
        <p:txBody>
          <a:bodyPr wrap="square" rtlCol="0">
            <a:spAutoFit/>
          </a:bodyPr>
          <a:lstStyle/>
          <a:p>
            <a:r>
              <a:rPr lang="en-GB" sz="1600" dirty="0">
                <a:solidFill>
                  <a:schemeClr val="bg1"/>
                </a:solidFill>
              </a:rPr>
              <a:t>13% of respondents</a:t>
            </a:r>
          </a:p>
        </p:txBody>
      </p:sp>
    </p:spTree>
    <p:extLst>
      <p:ext uri="{BB962C8B-B14F-4D97-AF65-F5344CB8AC3E}">
        <p14:creationId xmlns:p14="http://schemas.microsoft.com/office/powerpoint/2010/main" val="188236114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E6787C1-62D5-4246-9F87-898FCC495118}"/>
              </a:ext>
            </a:extLst>
          </p:cNvPr>
          <p:cNvGraphicFramePr/>
          <p:nvPr>
            <p:extLst>
              <p:ext uri="{D42A27DB-BD31-4B8C-83A1-F6EECF244321}">
                <p14:modId xmlns:p14="http://schemas.microsoft.com/office/powerpoint/2010/main" val="1769996927"/>
              </p:ext>
            </p:extLst>
          </p:nvPr>
        </p:nvGraphicFramePr>
        <p:xfrm>
          <a:off x="-504244" y="1941922"/>
          <a:ext cx="8490405" cy="4767657"/>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9E606744-AF50-47EE-868F-C087E895092C}"/>
              </a:ext>
            </a:extLst>
          </p:cNvPr>
          <p:cNvSpPr/>
          <p:nvPr/>
        </p:nvSpPr>
        <p:spPr>
          <a:xfrm>
            <a:off x="219959" y="148420"/>
            <a:ext cx="6096000" cy="1608133"/>
          </a:xfrm>
          <a:prstGeom prst="rect">
            <a:avLst/>
          </a:prstGeom>
        </p:spPr>
        <p:txBody>
          <a:bodyPr>
            <a:spAutoFit/>
          </a:bodyPr>
          <a:lstStyle/>
          <a:p>
            <a:r>
              <a:rPr lang="en-GB" sz="2400" dirty="0">
                <a:solidFill>
                  <a:schemeClr val="bg1"/>
                </a:solidFill>
              </a:rPr>
              <a:t>How will the crisis impact the </a:t>
            </a:r>
            <a:r>
              <a:rPr lang="en-GB" sz="2400" b="1" dirty="0">
                <a:solidFill>
                  <a:schemeClr val="bg1"/>
                </a:solidFill>
              </a:rPr>
              <a:t>work </a:t>
            </a:r>
            <a:r>
              <a:rPr lang="en-GB" sz="2400" dirty="0">
                <a:solidFill>
                  <a:schemeClr val="bg1"/>
                </a:solidFill>
              </a:rPr>
              <a:t>you undertake </a:t>
            </a:r>
            <a:r>
              <a:rPr lang="en-GB" sz="2400" b="1" dirty="0">
                <a:solidFill>
                  <a:schemeClr val="bg1"/>
                </a:solidFill>
              </a:rPr>
              <a:t>alongside live bids / proposals </a:t>
            </a:r>
            <a:r>
              <a:rPr lang="en-GB" sz="2400" dirty="0">
                <a:solidFill>
                  <a:schemeClr val="bg1"/>
                </a:solidFill>
              </a:rPr>
              <a:t>during the remainder of 2020? </a:t>
            </a:r>
          </a:p>
          <a:p>
            <a:endParaRPr lang="en-GB" sz="1050" dirty="0">
              <a:solidFill>
                <a:schemeClr val="bg1"/>
              </a:solidFill>
            </a:endParaRPr>
          </a:p>
          <a:p>
            <a:r>
              <a:rPr lang="en-GB" sz="1600" dirty="0">
                <a:solidFill>
                  <a:schemeClr val="bg1"/>
                </a:solidFill>
              </a:rPr>
              <a:t>(e.g. training, pre-written content, recruitment)</a:t>
            </a:r>
            <a:endParaRPr lang="en-GB" sz="2000" dirty="0">
              <a:solidFill>
                <a:schemeClr val="bg1"/>
              </a:solidFill>
            </a:endParaRPr>
          </a:p>
        </p:txBody>
      </p:sp>
      <p:sp>
        <p:nvSpPr>
          <p:cNvPr id="10" name="TextBox 9">
            <a:extLst>
              <a:ext uri="{FF2B5EF4-FFF2-40B4-BE49-F238E27FC236}">
                <a16:creationId xmlns:a16="http://schemas.microsoft.com/office/drawing/2014/main" id="{1FAF2589-451F-4E90-90CC-47EB2274301B}"/>
              </a:ext>
            </a:extLst>
          </p:cNvPr>
          <p:cNvSpPr txBox="1"/>
          <p:nvPr/>
        </p:nvSpPr>
        <p:spPr>
          <a:xfrm>
            <a:off x="9096863" y="3820655"/>
            <a:ext cx="2611224" cy="1938992"/>
          </a:xfrm>
          <a:prstGeom prst="rect">
            <a:avLst/>
          </a:prstGeom>
          <a:solidFill>
            <a:schemeClr val="accent1">
              <a:lumMod val="20000"/>
              <a:lumOff val="80000"/>
            </a:schemeClr>
          </a:solidFill>
          <a:ln>
            <a:noFill/>
          </a:ln>
        </p:spPr>
        <p:txBody>
          <a:bodyPr wrap="square" rtlCol="0">
            <a:spAutoFit/>
          </a:bodyPr>
          <a:lstStyle/>
          <a:p>
            <a:pPr algn="ctr"/>
            <a:r>
              <a:rPr lang="en-GB" sz="2400" dirty="0">
                <a:solidFill>
                  <a:srgbClr val="2879B0"/>
                </a:solidFill>
              </a:rPr>
              <a:t>Those who don’t invest in their capabilities risk falling (further?) behind</a:t>
            </a:r>
          </a:p>
        </p:txBody>
      </p:sp>
      <p:sp>
        <p:nvSpPr>
          <p:cNvPr id="11" name="Star: 5 Points 10">
            <a:extLst>
              <a:ext uri="{FF2B5EF4-FFF2-40B4-BE49-F238E27FC236}">
                <a16:creationId xmlns:a16="http://schemas.microsoft.com/office/drawing/2014/main" id="{55693878-9A53-400C-AAED-A42C0D57E1C1}"/>
              </a:ext>
            </a:extLst>
          </p:cNvPr>
          <p:cNvSpPr/>
          <p:nvPr/>
        </p:nvSpPr>
        <p:spPr>
          <a:xfrm>
            <a:off x="11549489" y="3592521"/>
            <a:ext cx="524586" cy="456268"/>
          </a:xfrm>
          <a:prstGeom prst="star5">
            <a:avLst>
              <a:gd name="adj" fmla="val 26837"/>
              <a:gd name="hf" fmla="val 105146"/>
              <a:gd name="vf" fmla="val 110557"/>
            </a:avLst>
          </a:prstGeom>
          <a:solidFill>
            <a:srgbClr val="FFC00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00B050"/>
              </a:solidFill>
            </a:endParaRPr>
          </a:p>
        </p:txBody>
      </p:sp>
      <p:sp>
        <p:nvSpPr>
          <p:cNvPr id="12" name="Rectangle 11">
            <a:extLst>
              <a:ext uri="{FF2B5EF4-FFF2-40B4-BE49-F238E27FC236}">
                <a16:creationId xmlns:a16="http://schemas.microsoft.com/office/drawing/2014/main" id="{81814D44-DAD7-469E-B73C-4D2745EF1309}"/>
              </a:ext>
            </a:extLst>
          </p:cNvPr>
          <p:cNvSpPr/>
          <p:nvPr/>
        </p:nvSpPr>
        <p:spPr>
          <a:xfrm>
            <a:off x="8974318" y="452488"/>
            <a:ext cx="2724346" cy="2073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Some significant cuts in investment &amp; effort in capability improvement work</a:t>
            </a:r>
          </a:p>
        </p:txBody>
      </p:sp>
      <p:sp>
        <p:nvSpPr>
          <p:cNvPr id="2" name="Rectangle 1">
            <a:extLst>
              <a:ext uri="{FF2B5EF4-FFF2-40B4-BE49-F238E27FC236}">
                <a16:creationId xmlns:a16="http://schemas.microsoft.com/office/drawing/2014/main" id="{3050A770-6EB7-407A-BDB5-2E3299EB017B}"/>
              </a:ext>
            </a:extLst>
          </p:cNvPr>
          <p:cNvSpPr/>
          <p:nvPr/>
        </p:nvSpPr>
        <p:spPr>
          <a:xfrm>
            <a:off x="-622169" y="1941922"/>
            <a:ext cx="919203" cy="47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E93D2D50-3CA8-4324-A6DC-3B9894C9E4D4}"/>
              </a:ext>
            </a:extLst>
          </p:cNvPr>
          <p:cNvSpPr/>
          <p:nvPr/>
        </p:nvSpPr>
        <p:spPr>
          <a:xfrm>
            <a:off x="7219635" y="1941922"/>
            <a:ext cx="1222013" cy="47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54114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now, group, brush, rug&#10;&#10;Description automatically generated">
            <a:extLst>
              <a:ext uri="{FF2B5EF4-FFF2-40B4-BE49-F238E27FC236}">
                <a16:creationId xmlns:a16="http://schemas.microsoft.com/office/drawing/2014/main" id="{44F3F2D6-B68C-4785-8BF5-56325C2DB818}"/>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21264715" cy="14176477"/>
          </a:xfrm>
          <a:prstGeom prst="rect">
            <a:avLst/>
          </a:prstGeom>
        </p:spPr>
      </p:pic>
      <p:pic>
        <p:nvPicPr>
          <p:cNvPr id="3" name="Picture 2" descr="A close up of a map&#10;&#10;Description automatically generated">
            <a:extLst>
              <a:ext uri="{FF2B5EF4-FFF2-40B4-BE49-F238E27FC236}">
                <a16:creationId xmlns:a16="http://schemas.microsoft.com/office/drawing/2014/main" id="{A382230F-309E-4D7E-A212-EF01BDA34244}"/>
              </a:ext>
            </a:extLst>
          </p:cNvPr>
          <p:cNvPicPr>
            <a:picLocks noChangeAspect="1"/>
          </p:cNvPicPr>
          <p:nvPr/>
        </p:nvPicPr>
        <p:blipFill>
          <a:blip r:embed="rId4"/>
          <a:stretch>
            <a:fillRect/>
          </a:stretch>
        </p:blipFill>
        <p:spPr>
          <a:xfrm>
            <a:off x="2369574" y="1963994"/>
            <a:ext cx="7452852" cy="4658032"/>
          </a:xfrm>
          <a:prstGeom prst="rect">
            <a:avLst/>
          </a:prstGeom>
        </p:spPr>
      </p:pic>
      <p:sp>
        <p:nvSpPr>
          <p:cNvPr id="4" name="Rectangle 3">
            <a:extLst>
              <a:ext uri="{FF2B5EF4-FFF2-40B4-BE49-F238E27FC236}">
                <a16:creationId xmlns:a16="http://schemas.microsoft.com/office/drawing/2014/main" id="{0637ED33-4ADC-4047-A651-54D77986D533}"/>
              </a:ext>
            </a:extLst>
          </p:cNvPr>
          <p:cNvSpPr/>
          <p:nvPr/>
        </p:nvSpPr>
        <p:spPr>
          <a:xfrm>
            <a:off x="219959" y="148420"/>
            <a:ext cx="6096000" cy="1569660"/>
          </a:xfrm>
          <a:prstGeom prst="rect">
            <a:avLst/>
          </a:prstGeom>
        </p:spPr>
        <p:txBody>
          <a:bodyPr>
            <a:spAutoFit/>
          </a:bodyPr>
          <a:lstStyle/>
          <a:p>
            <a:r>
              <a:rPr lang="en-GB" sz="2400" dirty="0">
                <a:solidFill>
                  <a:schemeClr val="bg1"/>
                </a:solidFill>
              </a:rPr>
              <a:t>What have been the </a:t>
            </a:r>
            <a:r>
              <a:rPr lang="en-GB" sz="2400" b="1" dirty="0">
                <a:solidFill>
                  <a:schemeClr val="bg1"/>
                </a:solidFill>
              </a:rPr>
              <a:t>most valuable steps </a:t>
            </a:r>
            <a:r>
              <a:rPr lang="en-GB" sz="2400" dirty="0">
                <a:solidFill>
                  <a:schemeClr val="bg1"/>
                </a:solidFill>
              </a:rPr>
              <a:t>your organisation has taken during over the past three months </a:t>
            </a:r>
            <a:r>
              <a:rPr lang="en-GB" sz="2400" b="1" dirty="0">
                <a:solidFill>
                  <a:schemeClr val="bg1"/>
                </a:solidFill>
              </a:rPr>
              <a:t>to promote wellbeing </a:t>
            </a:r>
            <a:r>
              <a:rPr lang="en-GB" sz="2400" dirty="0">
                <a:solidFill>
                  <a:schemeClr val="bg1"/>
                </a:solidFill>
              </a:rPr>
              <a:t>in your bid / proposal community?</a:t>
            </a:r>
            <a:endParaRPr lang="en-GB" sz="1050" dirty="0">
              <a:solidFill>
                <a:schemeClr val="bg1"/>
              </a:solidFill>
            </a:endParaRPr>
          </a:p>
        </p:txBody>
      </p:sp>
    </p:spTree>
    <p:extLst>
      <p:ext uri="{BB962C8B-B14F-4D97-AF65-F5344CB8AC3E}">
        <p14:creationId xmlns:p14="http://schemas.microsoft.com/office/powerpoint/2010/main" val="68790182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now, group, brush, rug&#10;&#10;Description automatically generated">
            <a:extLst>
              <a:ext uri="{FF2B5EF4-FFF2-40B4-BE49-F238E27FC236}">
                <a16:creationId xmlns:a16="http://schemas.microsoft.com/office/drawing/2014/main" id="{06B695B7-FE5B-43DB-AF12-0B13BA3900A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21264715" cy="14176477"/>
          </a:xfrm>
          <a:prstGeom prst="rect">
            <a:avLst/>
          </a:prstGeom>
        </p:spPr>
      </p:pic>
      <p:sp>
        <p:nvSpPr>
          <p:cNvPr id="4" name="Rectangle 3">
            <a:extLst>
              <a:ext uri="{FF2B5EF4-FFF2-40B4-BE49-F238E27FC236}">
                <a16:creationId xmlns:a16="http://schemas.microsoft.com/office/drawing/2014/main" id="{6512CCC0-CF1A-4758-A1B3-4F8FC51C1FC1}"/>
              </a:ext>
            </a:extLst>
          </p:cNvPr>
          <p:cNvSpPr/>
          <p:nvPr/>
        </p:nvSpPr>
        <p:spPr>
          <a:xfrm>
            <a:off x="481780" y="1528487"/>
            <a:ext cx="10668001" cy="4154984"/>
          </a:xfrm>
          <a:prstGeom prst="rect">
            <a:avLst/>
          </a:prstGeom>
          <a:solidFill>
            <a:schemeClr val="accent1"/>
          </a:solidFill>
          <a:ln>
            <a:noFill/>
          </a:ln>
        </p:spPr>
        <p:txBody>
          <a:bodyPr wrap="square">
            <a:spAutoFit/>
          </a:bodyPr>
          <a:lstStyle/>
          <a:p>
            <a:pPr marL="628650" indent="-628650">
              <a:buFont typeface="+mj-lt"/>
              <a:buAutoNum type="arabicParenR"/>
            </a:pPr>
            <a:r>
              <a:rPr lang="en-GB" sz="2400" dirty="0">
                <a:solidFill>
                  <a:schemeClr val="bg1"/>
                </a:solidFill>
              </a:rPr>
              <a:t>Announced </a:t>
            </a:r>
            <a:r>
              <a:rPr lang="en-GB" sz="2400" b="1" dirty="0">
                <a:solidFill>
                  <a:schemeClr val="bg1"/>
                </a:solidFill>
              </a:rPr>
              <a:t>zero redundancies </a:t>
            </a:r>
            <a:r>
              <a:rPr lang="en-GB" sz="2400" dirty="0">
                <a:solidFill>
                  <a:schemeClr val="bg1"/>
                </a:solidFill>
              </a:rPr>
              <a:t>in 2020</a:t>
            </a:r>
          </a:p>
          <a:p>
            <a:pPr marL="628650" indent="-628650">
              <a:buFont typeface="+mj-lt"/>
              <a:buAutoNum type="arabicParenR"/>
            </a:pPr>
            <a:r>
              <a:rPr lang="en-GB" sz="2400" b="1" dirty="0">
                <a:solidFill>
                  <a:schemeClr val="bg1"/>
                </a:solidFill>
              </a:rPr>
              <a:t>Buddy groups</a:t>
            </a:r>
          </a:p>
          <a:p>
            <a:pPr marL="628650" indent="-628650">
              <a:buFont typeface="+mj-lt"/>
              <a:buAutoNum type="arabicParenR"/>
            </a:pPr>
            <a:r>
              <a:rPr lang="en-GB" sz="2400" b="1" dirty="0">
                <a:solidFill>
                  <a:schemeClr val="bg1"/>
                </a:solidFill>
              </a:rPr>
              <a:t>Budget</a:t>
            </a:r>
            <a:r>
              <a:rPr lang="en-GB" sz="2400" dirty="0">
                <a:solidFill>
                  <a:schemeClr val="bg1"/>
                </a:solidFill>
              </a:rPr>
              <a:t> to buy office chair / headset / extra screens as required</a:t>
            </a:r>
          </a:p>
          <a:p>
            <a:pPr marL="628650" indent="-628650">
              <a:buFont typeface="+mj-lt"/>
              <a:buAutoNum type="arabicParenR"/>
            </a:pPr>
            <a:r>
              <a:rPr lang="en-GB" sz="2400" b="1" dirty="0">
                <a:solidFill>
                  <a:schemeClr val="bg1"/>
                </a:solidFill>
              </a:rPr>
              <a:t>Change in company policies </a:t>
            </a:r>
            <a:r>
              <a:rPr lang="en-GB" sz="2400" dirty="0">
                <a:solidFill>
                  <a:schemeClr val="bg1"/>
                </a:solidFill>
              </a:rPr>
              <a:t>to support parental responsibilities / volunteering</a:t>
            </a:r>
          </a:p>
          <a:p>
            <a:pPr marL="628650" indent="-628650">
              <a:buFont typeface="+mj-lt"/>
              <a:buAutoNum type="arabicParenR"/>
            </a:pPr>
            <a:r>
              <a:rPr lang="en-GB" sz="2400" b="1" dirty="0">
                <a:solidFill>
                  <a:schemeClr val="bg1"/>
                </a:solidFill>
              </a:rPr>
              <a:t>Chatrooms </a:t>
            </a:r>
            <a:r>
              <a:rPr lang="en-GB" sz="2400" dirty="0">
                <a:solidFill>
                  <a:schemeClr val="bg1"/>
                </a:solidFill>
              </a:rPr>
              <a:t>where topics include gardening, DIY and top books</a:t>
            </a:r>
          </a:p>
          <a:p>
            <a:pPr marL="628650" indent="-628650">
              <a:buFont typeface="+mj-lt"/>
              <a:buAutoNum type="arabicParenR"/>
            </a:pPr>
            <a:r>
              <a:rPr lang="en-GB" sz="2400" b="1" dirty="0">
                <a:solidFill>
                  <a:schemeClr val="bg1"/>
                </a:solidFill>
              </a:rPr>
              <a:t>Engaged and empathetic leadership</a:t>
            </a:r>
          </a:p>
          <a:p>
            <a:pPr marL="628650" indent="-628650">
              <a:buFont typeface="+mj-lt"/>
              <a:buAutoNum type="arabicParenR"/>
            </a:pPr>
            <a:r>
              <a:rPr lang="en-GB" sz="2400" dirty="0">
                <a:solidFill>
                  <a:schemeClr val="bg1"/>
                </a:solidFill>
              </a:rPr>
              <a:t>Extending </a:t>
            </a:r>
            <a:r>
              <a:rPr lang="en-GB" sz="2400" b="1" dirty="0">
                <a:solidFill>
                  <a:schemeClr val="bg1"/>
                </a:solidFill>
              </a:rPr>
              <a:t>wellbeing resources </a:t>
            </a:r>
            <a:r>
              <a:rPr lang="en-GB" sz="2400" dirty="0">
                <a:solidFill>
                  <a:schemeClr val="bg1"/>
                </a:solidFill>
              </a:rPr>
              <a:t>to include </a:t>
            </a:r>
            <a:r>
              <a:rPr lang="en-GB" sz="2400" b="1" dirty="0">
                <a:solidFill>
                  <a:schemeClr val="bg1"/>
                </a:solidFill>
              </a:rPr>
              <a:t>whole family</a:t>
            </a:r>
          </a:p>
          <a:p>
            <a:pPr marL="628650" indent="-628650">
              <a:buFont typeface="+mj-lt"/>
              <a:buAutoNum type="arabicParenR"/>
            </a:pPr>
            <a:r>
              <a:rPr lang="en-GB" sz="2400" dirty="0">
                <a:solidFill>
                  <a:schemeClr val="bg1"/>
                </a:solidFill>
              </a:rPr>
              <a:t>Focus on </a:t>
            </a:r>
            <a:r>
              <a:rPr lang="en-GB" sz="2400" b="1" dirty="0">
                <a:solidFill>
                  <a:schemeClr val="bg1"/>
                </a:solidFill>
              </a:rPr>
              <a:t>proactive proposals</a:t>
            </a:r>
          </a:p>
          <a:p>
            <a:pPr marL="628650" indent="-628650">
              <a:buFont typeface="+mj-lt"/>
              <a:buAutoNum type="arabicParenR"/>
            </a:pPr>
            <a:r>
              <a:rPr lang="en-GB" sz="2400" dirty="0">
                <a:solidFill>
                  <a:schemeClr val="bg1"/>
                </a:solidFill>
              </a:rPr>
              <a:t>Free </a:t>
            </a:r>
            <a:r>
              <a:rPr lang="en-GB" sz="2400" b="1" dirty="0">
                <a:solidFill>
                  <a:schemeClr val="bg1"/>
                </a:solidFill>
              </a:rPr>
              <a:t>fitness classes, </a:t>
            </a:r>
            <a:r>
              <a:rPr lang="en-GB" sz="2400" dirty="0">
                <a:solidFill>
                  <a:schemeClr val="bg1"/>
                </a:solidFill>
              </a:rPr>
              <a:t>yoga, access to Peloton</a:t>
            </a:r>
          </a:p>
          <a:p>
            <a:pPr marL="628650" indent="-628650">
              <a:buFont typeface="+mj-lt"/>
              <a:buAutoNum type="arabicParenR"/>
            </a:pPr>
            <a:r>
              <a:rPr lang="en-GB" sz="2400" dirty="0">
                <a:solidFill>
                  <a:schemeClr val="bg1"/>
                </a:solidFill>
              </a:rPr>
              <a:t>Implementation of </a:t>
            </a:r>
            <a:r>
              <a:rPr lang="en-GB" sz="2400" b="1" dirty="0">
                <a:solidFill>
                  <a:schemeClr val="bg1"/>
                </a:solidFill>
              </a:rPr>
              <a:t>10% of working week as paid leave</a:t>
            </a:r>
          </a:p>
        </p:txBody>
      </p:sp>
      <p:sp>
        <p:nvSpPr>
          <p:cNvPr id="5" name="Rectangle 4">
            <a:extLst>
              <a:ext uri="{FF2B5EF4-FFF2-40B4-BE49-F238E27FC236}">
                <a16:creationId xmlns:a16="http://schemas.microsoft.com/office/drawing/2014/main" id="{1D554288-03B6-4E48-B70B-C74999446191}"/>
              </a:ext>
            </a:extLst>
          </p:cNvPr>
          <p:cNvSpPr/>
          <p:nvPr/>
        </p:nvSpPr>
        <p:spPr>
          <a:xfrm>
            <a:off x="481780" y="455075"/>
            <a:ext cx="7728155" cy="523220"/>
          </a:xfrm>
          <a:prstGeom prst="rect">
            <a:avLst/>
          </a:prstGeom>
          <a:solidFill>
            <a:srgbClr val="00B050"/>
          </a:solidFill>
        </p:spPr>
        <p:txBody>
          <a:bodyPr wrap="square">
            <a:spAutoFit/>
          </a:bodyPr>
          <a:lstStyle/>
          <a:p>
            <a:r>
              <a:rPr lang="en-GB" sz="2800" dirty="0">
                <a:solidFill>
                  <a:schemeClr val="bg1"/>
                </a:solidFill>
              </a:rPr>
              <a:t>Regular team calls (daily / weekly / fortnightly)</a:t>
            </a:r>
          </a:p>
        </p:txBody>
      </p:sp>
    </p:spTree>
    <p:extLst>
      <p:ext uri="{BB962C8B-B14F-4D97-AF65-F5344CB8AC3E}">
        <p14:creationId xmlns:p14="http://schemas.microsoft.com/office/powerpoint/2010/main" val="411715563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now, group, brush, rug&#10;&#10;Description automatically generated">
            <a:extLst>
              <a:ext uri="{FF2B5EF4-FFF2-40B4-BE49-F238E27FC236}">
                <a16:creationId xmlns:a16="http://schemas.microsoft.com/office/drawing/2014/main" id="{A050F513-8E39-466A-B3F2-B16C81869674}"/>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0"/>
            <a:ext cx="21264715" cy="14176477"/>
          </a:xfrm>
          <a:prstGeom prst="rect">
            <a:avLst/>
          </a:prstGeom>
        </p:spPr>
      </p:pic>
      <p:sp>
        <p:nvSpPr>
          <p:cNvPr id="4" name="Rectangle 3">
            <a:extLst>
              <a:ext uri="{FF2B5EF4-FFF2-40B4-BE49-F238E27FC236}">
                <a16:creationId xmlns:a16="http://schemas.microsoft.com/office/drawing/2014/main" id="{6512CCC0-CF1A-4758-A1B3-4F8FC51C1FC1}"/>
              </a:ext>
            </a:extLst>
          </p:cNvPr>
          <p:cNvSpPr/>
          <p:nvPr/>
        </p:nvSpPr>
        <p:spPr>
          <a:xfrm>
            <a:off x="481780" y="446939"/>
            <a:ext cx="10668001" cy="3785652"/>
          </a:xfrm>
          <a:prstGeom prst="rect">
            <a:avLst/>
          </a:prstGeom>
          <a:solidFill>
            <a:schemeClr val="bg1"/>
          </a:solidFill>
          <a:ln w="38100">
            <a:solidFill>
              <a:srgbClr val="00B0F0"/>
            </a:solidFill>
          </a:ln>
        </p:spPr>
        <p:txBody>
          <a:bodyPr wrap="square">
            <a:spAutoFit/>
          </a:bodyPr>
          <a:lstStyle/>
          <a:p>
            <a:pPr marL="628650" indent="-628650">
              <a:buFont typeface="+mj-lt"/>
              <a:buAutoNum type="arabicParenR" startAt="11"/>
            </a:pPr>
            <a:r>
              <a:rPr lang="en-GB" sz="2400" dirty="0">
                <a:solidFill>
                  <a:schemeClr val="accent1"/>
                </a:solidFill>
              </a:rPr>
              <a:t>Live </a:t>
            </a:r>
            <a:r>
              <a:rPr lang="en-GB" sz="2400" b="1" dirty="0">
                <a:solidFill>
                  <a:schemeClr val="accent1"/>
                </a:solidFill>
              </a:rPr>
              <a:t>Q&amp;A sessions </a:t>
            </a:r>
            <a:r>
              <a:rPr lang="en-GB" sz="2400" dirty="0">
                <a:solidFill>
                  <a:schemeClr val="accent1"/>
                </a:solidFill>
              </a:rPr>
              <a:t>with the CEO</a:t>
            </a:r>
            <a:endParaRPr lang="en-GB" sz="2400" b="1" dirty="0">
              <a:solidFill>
                <a:schemeClr val="accent1"/>
              </a:solidFill>
            </a:endParaRPr>
          </a:p>
          <a:p>
            <a:pPr marL="628650" indent="-628650">
              <a:buFont typeface="+mj-lt"/>
              <a:buAutoNum type="arabicParenR" startAt="11"/>
            </a:pPr>
            <a:r>
              <a:rPr lang="en-GB" sz="2400" dirty="0">
                <a:solidFill>
                  <a:schemeClr val="accent1"/>
                </a:solidFill>
              </a:rPr>
              <a:t>Mental health &amp; </a:t>
            </a:r>
            <a:r>
              <a:rPr lang="en-GB" sz="2400" b="1" dirty="0">
                <a:solidFill>
                  <a:schemeClr val="accent1"/>
                </a:solidFill>
              </a:rPr>
              <a:t>wellbeing </a:t>
            </a:r>
            <a:r>
              <a:rPr lang="en-GB" sz="2400" dirty="0">
                <a:solidFill>
                  <a:schemeClr val="accent1"/>
                </a:solidFill>
              </a:rPr>
              <a:t>workshops, resources, apps, first aiders</a:t>
            </a:r>
            <a:endParaRPr lang="en-GB" sz="2400" b="1" dirty="0">
              <a:solidFill>
                <a:schemeClr val="accent1"/>
              </a:solidFill>
            </a:endParaRPr>
          </a:p>
          <a:p>
            <a:pPr marL="628650" indent="-628650">
              <a:buFont typeface="+mj-lt"/>
              <a:buAutoNum type="arabicParenR" startAt="11"/>
            </a:pPr>
            <a:r>
              <a:rPr lang="en-GB" sz="2400" dirty="0">
                <a:solidFill>
                  <a:schemeClr val="accent1"/>
                </a:solidFill>
              </a:rPr>
              <a:t>Promoting </a:t>
            </a:r>
            <a:r>
              <a:rPr lang="en-GB" sz="2400" b="1" dirty="0">
                <a:solidFill>
                  <a:schemeClr val="accent1"/>
                </a:solidFill>
              </a:rPr>
              <a:t>training </a:t>
            </a:r>
            <a:r>
              <a:rPr lang="en-GB" sz="2400" dirty="0">
                <a:solidFill>
                  <a:schemeClr val="accent1"/>
                </a:solidFill>
              </a:rPr>
              <a:t>and webinars</a:t>
            </a:r>
          </a:p>
          <a:p>
            <a:pPr marL="628650" indent="-628650">
              <a:buFont typeface="+mj-lt"/>
              <a:buAutoNum type="arabicParenR" startAt="11"/>
            </a:pPr>
            <a:r>
              <a:rPr lang="en-GB" sz="2400" b="1" dirty="0">
                <a:solidFill>
                  <a:schemeClr val="accent1"/>
                </a:solidFill>
              </a:rPr>
              <a:t>Questionnaire</a:t>
            </a:r>
            <a:r>
              <a:rPr lang="en-GB" sz="2400" dirty="0">
                <a:solidFill>
                  <a:schemeClr val="accent1"/>
                </a:solidFill>
              </a:rPr>
              <a:t> about colleagues' feelings toward returning to the office</a:t>
            </a:r>
          </a:p>
          <a:p>
            <a:pPr marL="628650" indent="-628650">
              <a:buFont typeface="+mj-lt"/>
              <a:buAutoNum type="arabicParenR" startAt="11"/>
            </a:pPr>
            <a:r>
              <a:rPr lang="en-GB" sz="2400" dirty="0">
                <a:solidFill>
                  <a:schemeClr val="accent1"/>
                </a:solidFill>
              </a:rPr>
              <a:t>Social activities: </a:t>
            </a:r>
            <a:r>
              <a:rPr lang="en-GB" sz="2400" b="1" dirty="0">
                <a:solidFill>
                  <a:schemeClr val="accent1"/>
                </a:solidFill>
              </a:rPr>
              <a:t>quizzes</a:t>
            </a:r>
            <a:r>
              <a:rPr lang="en-GB" sz="2400" dirty="0">
                <a:solidFill>
                  <a:schemeClr val="accent1"/>
                </a:solidFill>
              </a:rPr>
              <a:t>, bingo, virtual </a:t>
            </a:r>
            <a:r>
              <a:rPr lang="en-GB" sz="2400" b="1" dirty="0">
                <a:solidFill>
                  <a:schemeClr val="accent1"/>
                </a:solidFill>
              </a:rPr>
              <a:t>pub lunches </a:t>
            </a:r>
            <a:r>
              <a:rPr lang="en-GB" sz="2400" dirty="0">
                <a:solidFill>
                  <a:schemeClr val="accent1"/>
                </a:solidFill>
              </a:rPr>
              <a:t>&amp; afternoon teas</a:t>
            </a:r>
          </a:p>
          <a:p>
            <a:pPr marL="628650" indent="-628650">
              <a:buFont typeface="+mj-lt"/>
              <a:buAutoNum type="arabicParenR" startAt="11"/>
            </a:pPr>
            <a:r>
              <a:rPr lang="en-GB" sz="2400" dirty="0">
                <a:solidFill>
                  <a:schemeClr val="accent1"/>
                </a:solidFill>
              </a:rPr>
              <a:t>Regular </a:t>
            </a:r>
            <a:r>
              <a:rPr lang="en-GB" sz="2400" b="1" dirty="0">
                <a:solidFill>
                  <a:schemeClr val="accent1"/>
                </a:solidFill>
              </a:rPr>
              <a:t>updates from leadership </a:t>
            </a:r>
            <a:r>
              <a:rPr lang="en-GB" sz="2400" dirty="0">
                <a:solidFill>
                  <a:schemeClr val="accent1"/>
                </a:solidFill>
              </a:rPr>
              <a:t>on situation and response</a:t>
            </a:r>
          </a:p>
          <a:p>
            <a:pPr marL="628650" indent="-628650">
              <a:buFont typeface="+mj-lt"/>
              <a:buAutoNum type="arabicParenR" startAt="11"/>
            </a:pPr>
            <a:r>
              <a:rPr lang="en-GB" sz="2400" dirty="0">
                <a:solidFill>
                  <a:schemeClr val="accent1"/>
                </a:solidFill>
              </a:rPr>
              <a:t>Setting up a </a:t>
            </a:r>
            <a:r>
              <a:rPr lang="en-GB" sz="2400" b="1" dirty="0">
                <a:solidFill>
                  <a:schemeClr val="accent1"/>
                </a:solidFill>
              </a:rPr>
              <a:t>Facebook </a:t>
            </a:r>
            <a:r>
              <a:rPr lang="en-GB" sz="2400" dirty="0">
                <a:solidFill>
                  <a:schemeClr val="accent1"/>
                </a:solidFill>
              </a:rPr>
              <a:t>page for all employees who’ve been furloughed</a:t>
            </a:r>
          </a:p>
          <a:p>
            <a:pPr marL="628650" indent="-628650">
              <a:buFont typeface="+mj-lt"/>
              <a:buAutoNum type="arabicParenR" startAt="11"/>
            </a:pPr>
            <a:r>
              <a:rPr lang="en-GB" sz="2400" dirty="0">
                <a:solidFill>
                  <a:schemeClr val="accent1"/>
                </a:solidFill>
              </a:rPr>
              <a:t>Support for </a:t>
            </a:r>
            <a:r>
              <a:rPr lang="en-GB" sz="2400" b="1" dirty="0">
                <a:solidFill>
                  <a:schemeClr val="accent1"/>
                </a:solidFill>
              </a:rPr>
              <a:t>flexible working</a:t>
            </a:r>
            <a:r>
              <a:rPr lang="en-GB" sz="2400" dirty="0">
                <a:solidFill>
                  <a:schemeClr val="accent1"/>
                </a:solidFill>
              </a:rPr>
              <a:t> </a:t>
            </a:r>
          </a:p>
          <a:p>
            <a:pPr marL="628650" indent="-628650">
              <a:buFont typeface="+mj-lt"/>
              <a:buAutoNum type="arabicParenR" startAt="11"/>
            </a:pPr>
            <a:r>
              <a:rPr lang="en-GB" sz="2400" b="1" dirty="0">
                <a:solidFill>
                  <a:schemeClr val="accent1"/>
                </a:solidFill>
              </a:rPr>
              <a:t>Trust</a:t>
            </a:r>
          </a:p>
          <a:p>
            <a:pPr marL="628650" indent="-628650">
              <a:buFont typeface="+mj-lt"/>
              <a:buAutoNum type="arabicParenR" startAt="11"/>
            </a:pPr>
            <a:r>
              <a:rPr lang="en-GB" sz="2400" dirty="0">
                <a:solidFill>
                  <a:schemeClr val="accent1"/>
                </a:solidFill>
              </a:rPr>
              <a:t>We've </a:t>
            </a:r>
            <a:r>
              <a:rPr lang="en-GB" sz="2400" b="1" dirty="0">
                <a:solidFill>
                  <a:schemeClr val="accent1"/>
                </a:solidFill>
              </a:rPr>
              <a:t>not been furloughed </a:t>
            </a:r>
            <a:r>
              <a:rPr lang="en-GB" sz="2400" dirty="0">
                <a:solidFill>
                  <a:schemeClr val="accent1"/>
                </a:solidFill>
              </a:rPr>
              <a:t>despite the lack of bids</a:t>
            </a:r>
          </a:p>
        </p:txBody>
      </p:sp>
      <p:sp>
        <p:nvSpPr>
          <p:cNvPr id="5" name="Rectangle 4">
            <a:extLst>
              <a:ext uri="{FF2B5EF4-FFF2-40B4-BE49-F238E27FC236}">
                <a16:creationId xmlns:a16="http://schemas.microsoft.com/office/drawing/2014/main" id="{1D554288-03B6-4E48-B70B-C74999446191}"/>
              </a:ext>
            </a:extLst>
          </p:cNvPr>
          <p:cNvSpPr/>
          <p:nvPr/>
        </p:nvSpPr>
        <p:spPr>
          <a:xfrm>
            <a:off x="530941" y="5135230"/>
            <a:ext cx="10569678" cy="523220"/>
          </a:xfrm>
          <a:prstGeom prst="rect">
            <a:avLst/>
          </a:prstGeom>
          <a:solidFill>
            <a:srgbClr val="FF0000"/>
          </a:solidFill>
        </p:spPr>
        <p:txBody>
          <a:bodyPr wrap="square">
            <a:spAutoFit/>
          </a:bodyPr>
          <a:lstStyle/>
          <a:p>
            <a:r>
              <a:rPr lang="en-GB" sz="2800" dirty="0">
                <a:solidFill>
                  <a:schemeClr val="bg1"/>
                </a:solidFill>
              </a:rPr>
              <a:t>None. They furloughed us all and there’s been no further comms.</a:t>
            </a:r>
          </a:p>
        </p:txBody>
      </p:sp>
    </p:spTree>
    <p:extLst>
      <p:ext uri="{BB962C8B-B14F-4D97-AF65-F5344CB8AC3E}">
        <p14:creationId xmlns:p14="http://schemas.microsoft.com/office/powerpoint/2010/main" val="266452621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t sitting on a table&#10;&#10;Description automatically generated">
            <a:extLst>
              <a:ext uri="{FF2B5EF4-FFF2-40B4-BE49-F238E27FC236}">
                <a16:creationId xmlns:a16="http://schemas.microsoft.com/office/drawing/2014/main" id="{842093BE-98E0-4E7F-99D2-8E16BCC785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80808"/>
            <a:ext cx="12192000" cy="8138808"/>
          </a:xfrm>
          <a:prstGeom prst="rect">
            <a:avLst/>
          </a:prstGeom>
        </p:spPr>
      </p:pic>
      <p:sp>
        <p:nvSpPr>
          <p:cNvPr id="2" name="TextBox 1">
            <a:extLst>
              <a:ext uri="{FF2B5EF4-FFF2-40B4-BE49-F238E27FC236}">
                <a16:creationId xmlns:a16="http://schemas.microsoft.com/office/drawing/2014/main" id="{F53AC21B-6EE4-411F-8B4D-887A79F57119}"/>
              </a:ext>
            </a:extLst>
          </p:cNvPr>
          <p:cNvSpPr txBox="1"/>
          <p:nvPr/>
        </p:nvSpPr>
        <p:spPr>
          <a:xfrm>
            <a:off x="976838" y="609600"/>
            <a:ext cx="3241963" cy="1446550"/>
          </a:xfrm>
          <a:prstGeom prst="rect">
            <a:avLst/>
          </a:prstGeom>
          <a:noFill/>
        </p:spPr>
        <p:txBody>
          <a:bodyPr wrap="square" rtlCol="0">
            <a:spAutoFit/>
          </a:bodyPr>
          <a:lstStyle/>
          <a:p>
            <a:pPr algn="ctr"/>
            <a:r>
              <a:rPr lang="en-GB" sz="4400" dirty="0">
                <a:solidFill>
                  <a:srgbClr val="00B0F0"/>
                </a:solidFill>
              </a:rPr>
              <a:t>Why this survey?</a:t>
            </a:r>
          </a:p>
        </p:txBody>
      </p:sp>
    </p:spTree>
    <p:extLst>
      <p:ext uri="{BB962C8B-B14F-4D97-AF65-F5344CB8AC3E}">
        <p14:creationId xmlns:p14="http://schemas.microsoft.com/office/powerpoint/2010/main" val="291813075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light, holding&#10;&#10;Description automatically generated">
            <a:extLst>
              <a:ext uri="{FF2B5EF4-FFF2-40B4-BE49-F238E27FC236}">
                <a16:creationId xmlns:a16="http://schemas.microsoft.com/office/drawing/2014/main" id="{01F42216-4DCA-443A-B4BA-9B84B2EB1E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8076846"/>
          </a:xfrm>
          <a:prstGeom prst="rect">
            <a:avLst/>
          </a:prstGeom>
        </p:spPr>
      </p:pic>
      <p:sp>
        <p:nvSpPr>
          <p:cNvPr id="4" name="Rectangle 3">
            <a:extLst>
              <a:ext uri="{FF2B5EF4-FFF2-40B4-BE49-F238E27FC236}">
                <a16:creationId xmlns:a16="http://schemas.microsoft.com/office/drawing/2014/main" id="{446F3C33-35C5-457D-918A-1614054CA047}"/>
              </a:ext>
            </a:extLst>
          </p:cNvPr>
          <p:cNvSpPr/>
          <p:nvPr/>
        </p:nvSpPr>
        <p:spPr>
          <a:xfrm>
            <a:off x="221672" y="233371"/>
            <a:ext cx="6096000" cy="1569660"/>
          </a:xfrm>
          <a:prstGeom prst="rect">
            <a:avLst/>
          </a:prstGeom>
        </p:spPr>
        <p:txBody>
          <a:bodyPr>
            <a:spAutoFit/>
          </a:bodyPr>
          <a:lstStyle/>
          <a:p>
            <a:r>
              <a:rPr lang="en-GB" sz="2400" dirty="0">
                <a:solidFill>
                  <a:schemeClr val="bg1"/>
                </a:solidFill>
              </a:rPr>
              <a:t>People talk about the “new normal” that will emerge after the current crisis. How do you think the </a:t>
            </a:r>
            <a:r>
              <a:rPr lang="en-GB" sz="2400" b="1" dirty="0">
                <a:solidFill>
                  <a:schemeClr val="bg1"/>
                </a:solidFill>
              </a:rPr>
              <a:t>“new normal” </a:t>
            </a:r>
            <a:r>
              <a:rPr lang="en-GB" sz="2400" dirty="0">
                <a:solidFill>
                  <a:schemeClr val="bg1"/>
                </a:solidFill>
              </a:rPr>
              <a:t>will be different in relation to bids and proposals?</a:t>
            </a:r>
          </a:p>
        </p:txBody>
      </p:sp>
    </p:spTree>
    <p:extLst>
      <p:ext uri="{BB962C8B-B14F-4D97-AF65-F5344CB8AC3E}">
        <p14:creationId xmlns:p14="http://schemas.microsoft.com/office/powerpoint/2010/main" val="163028980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0165CA-2972-443A-B4A5-D7166CA665AA}"/>
              </a:ext>
            </a:extLst>
          </p:cNvPr>
          <p:cNvSpPr/>
          <p:nvPr/>
        </p:nvSpPr>
        <p:spPr>
          <a:xfrm>
            <a:off x="5652656" y="299791"/>
            <a:ext cx="5649942" cy="1320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We’ll need clarity on when face-to-face collaboration will be necessary – and to get much better at it!</a:t>
            </a:r>
          </a:p>
        </p:txBody>
      </p:sp>
      <p:sp>
        <p:nvSpPr>
          <p:cNvPr id="14" name="Rectangle 13">
            <a:extLst>
              <a:ext uri="{FF2B5EF4-FFF2-40B4-BE49-F238E27FC236}">
                <a16:creationId xmlns:a16="http://schemas.microsoft.com/office/drawing/2014/main" id="{C7DD2374-8473-4617-ADDB-8DC3FB2BC34A}"/>
              </a:ext>
            </a:extLst>
          </p:cNvPr>
          <p:cNvSpPr/>
          <p:nvPr/>
        </p:nvSpPr>
        <p:spPr>
          <a:xfrm>
            <a:off x="5033818" y="2050473"/>
            <a:ext cx="6973455" cy="1155236"/>
          </a:xfrm>
          <a:prstGeom prst="rect">
            <a:avLst/>
          </a:prstGeom>
          <a:solidFill>
            <a:srgbClr val="00A1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“The war for talent will shift as people (especially the younger generation) desire more flexibility.”</a:t>
            </a:r>
          </a:p>
        </p:txBody>
      </p:sp>
      <p:sp>
        <p:nvSpPr>
          <p:cNvPr id="15" name="Rectangle 14">
            <a:extLst>
              <a:ext uri="{FF2B5EF4-FFF2-40B4-BE49-F238E27FC236}">
                <a16:creationId xmlns:a16="http://schemas.microsoft.com/office/drawing/2014/main" id="{1FA3DDBC-CB0A-4580-9276-0F55AFD98032}"/>
              </a:ext>
            </a:extLst>
          </p:cNvPr>
          <p:cNvSpPr/>
          <p:nvPr/>
        </p:nvSpPr>
        <p:spPr>
          <a:xfrm>
            <a:off x="752359" y="2177680"/>
            <a:ext cx="3792337" cy="22058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“Previously our team worked 1-2 days per week from home. Going forward, I can see that changing to 1-2 days in the office.”</a:t>
            </a:r>
          </a:p>
        </p:txBody>
      </p:sp>
      <p:sp>
        <p:nvSpPr>
          <p:cNvPr id="16" name="Rectangle 15">
            <a:extLst>
              <a:ext uri="{FF2B5EF4-FFF2-40B4-BE49-F238E27FC236}">
                <a16:creationId xmlns:a16="http://schemas.microsoft.com/office/drawing/2014/main" id="{4746EAF5-271A-4B38-979D-D9DE6C18C7A3}"/>
              </a:ext>
            </a:extLst>
          </p:cNvPr>
          <p:cNvSpPr/>
          <p:nvPr/>
        </p:nvSpPr>
        <p:spPr>
          <a:xfrm>
            <a:off x="184727" y="4621596"/>
            <a:ext cx="3792337" cy="19366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“Undecided as to whether companies will take work more in-house or if there will be more consultancy..”</a:t>
            </a:r>
          </a:p>
        </p:txBody>
      </p:sp>
      <p:sp>
        <p:nvSpPr>
          <p:cNvPr id="17" name="Rectangle 16">
            <a:extLst>
              <a:ext uri="{FF2B5EF4-FFF2-40B4-BE49-F238E27FC236}">
                <a16:creationId xmlns:a16="http://schemas.microsoft.com/office/drawing/2014/main" id="{D0C3FD7C-284C-4961-A2B5-DE2E717DDA37}"/>
              </a:ext>
            </a:extLst>
          </p:cNvPr>
          <p:cNvSpPr/>
          <p:nvPr/>
        </p:nvSpPr>
        <p:spPr>
          <a:xfrm>
            <a:off x="4767465" y="3888901"/>
            <a:ext cx="6894945" cy="2678545"/>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“Harder to get that critical face to face time with prospects - to build up a rapport and a trusted relationship with your buyers.</a:t>
            </a:r>
          </a:p>
          <a:p>
            <a:pPr algn="ctr"/>
            <a:endParaRPr lang="en-GB" sz="2400" dirty="0">
              <a:solidFill>
                <a:schemeClr val="bg1"/>
              </a:solidFill>
            </a:endParaRPr>
          </a:p>
          <a:p>
            <a:pPr algn="ctr"/>
            <a:r>
              <a:rPr lang="en-GB" sz="2400" dirty="0">
                <a:solidFill>
                  <a:schemeClr val="bg1"/>
                </a:solidFill>
              </a:rPr>
              <a:t>We'll need to think of ever more creative ways to bring our bids to life.  And convincing people to make that big move will be even tougher...”</a:t>
            </a:r>
          </a:p>
        </p:txBody>
      </p:sp>
      <p:sp>
        <p:nvSpPr>
          <p:cNvPr id="19" name="Rectangle 18">
            <a:extLst>
              <a:ext uri="{FF2B5EF4-FFF2-40B4-BE49-F238E27FC236}">
                <a16:creationId xmlns:a16="http://schemas.microsoft.com/office/drawing/2014/main" id="{0A66AFFC-97D1-44AB-A6D2-354A3EA71620}"/>
              </a:ext>
            </a:extLst>
          </p:cNvPr>
          <p:cNvSpPr/>
          <p:nvPr/>
        </p:nvSpPr>
        <p:spPr>
          <a:xfrm>
            <a:off x="299372" y="299791"/>
            <a:ext cx="4346519" cy="163984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rPr>
              <a:t>“Home working all the way, baby!”</a:t>
            </a:r>
          </a:p>
        </p:txBody>
      </p:sp>
    </p:spTree>
    <p:extLst>
      <p:ext uri="{BB962C8B-B14F-4D97-AF65-F5344CB8AC3E}">
        <p14:creationId xmlns:p14="http://schemas.microsoft.com/office/powerpoint/2010/main" val="183556132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606744-AF50-47EE-868F-C087E895092C}"/>
              </a:ext>
            </a:extLst>
          </p:cNvPr>
          <p:cNvSpPr/>
          <p:nvPr/>
        </p:nvSpPr>
        <p:spPr>
          <a:xfrm>
            <a:off x="219959" y="252117"/>
            <a:ext cx="4927076" cy="830997"/>
          </a:xfrm>
          <a:prstGeom prst="rect">
            <a:avLst/>
          </a:prstGeom>
        </p:spPr>
        <p:txBody>
          <a:bodyPr wrap="square">
            <a:spAutoFit/>
          </a:bodyPr>
          <a:lstStyle/>
          <a:p>
            <a:r>
              <a:rPr lang="en-GB" sz="2400" dirty="0">
                <a:solidFill>
                  <a:schemeClr val="bg1"/>
                </a:solidFill>
              </a:rPr>
              <a:t>Changes in </a:t>
            </a:r>
            <a:r>
              <a:rPr lang="en-GB" sz="2400" b="1" dirty="0">
                <a:solidFill>
                  <a:schemeClr val="bg1"/>
                </a:solidFill>
              </a:rPr>
              <a:t>client behaviours</a:t>
            </a:r>
            <a:r>
              <a:rPr lang="en-GB" sz="2400" dirty="0">
                <a:solidFill>
                  <a:schemeClr val="bg1"/>
                </a:solidFill>
              </a:rPr>
              <a:t>, </a:t>
            </a:r>
            <a:r>
              <a:rPr lang="en-GB" sz="2400" b="1" dirty="0">
                <a:solidFill>
                  <a:schemeClr val="bg1"/>
                </a:solidFill>
              </a:rPr>
              <a:t>processes </a:t>
            </a:r>
            <a:r>
              <a:rPr lang="en-GB" sz="2400" dirty="0">
                <a:solidFill>
                  <a:schemeClr val="bg1"/>
                </a:solidFill>
              </a:rPr>
              <a:t>or RFP </a:t>
            </a:r>
            <a:r>
              <a:rPr lang="en-GB" sz="2400" b="1" dirty="0">
                <a:solidFill>
                  <a:schemeClr val="bg1"/>
                </a:solidFill>
              </a:rPr>
              <a:t>questions</a:t>
            </a:r>
          </a:p>
        </p:txBody>
      </p:sp>
      <p:pic>
        <p:nvPicPr>
          <p:cNvPr id="3" name="Picture 2" descr="A picture containing cup, coffee, food, sitting&#10;&#10;Description automatically generated">
            <a:extLst>
              <a:ext uri="{FF2B5EF4-FFF2-40B4-BE49-F238E27FC236}">
                <a16:creationId xmlns:a16="http://schemas.microsoft.com/office/drawing/2014/main" id="{8122B85C-B19D-4CC1-9662-9FD8EE78D4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84663"/>
            <a:ext cx="12192001" cy="8128001"/>
          </a:xfrm>
          <a:prstGeom prst="rect">
            <a:avLst/>
          </a:prstGeom>
        </p:spPr>
      </p:pic>
      <p:sp>
        <p:nvSpPr>
          <p:cNvPr id="13" name="Rectangle 12">
            <a:extLst>
              <a:ext uri="{FF2B5EF4-FFF2-40B4-BE49-F238E27FC236}">
                <a16:creationId xmlns:a16="http://schemas.microsoft.com/office/drawing/2014/main" id="{AC54A1FD-906E-4E53-BB54-DF082A4D8CF2}"/>
              </a:ext>
            </a:extLst>
          </p:cNvPr>
          <p:cNvSpPr/>
          <p:nvPr/>
        </p:nvSpPr>
        <p:spPr>
          <a:xfrm>
            <a:off x="7085814" y="2518529"/>
            <a:ext cx="4279769" cy="220587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bg1"/>
                </a:solidFill>
              </a:rPr>
              <a:t>A handful of responses…</a:t>
            </a:r>
          </a:p>
          <a:p>
            <a:pPr algn="ctr"/>
            <a:endParaRPr lang="en-GB" sz="1200" dirty="0">
              <a:solidFill>
                <a:schemeClr val="bg1"/>
              </a:solidFill>
            </a:endParaRPr>
          </a:p>
          <a:p>
            <a:pPr algn="ctr"/>
            <a:r>
              <a:rPr lang="en-GB" sz="2400" dirty="0">
                <a:solidFill>
                  <a:schemeClr val="bg1"/>
                </a:solidFill>
              </a:rPr>
              <a:t>“Determined to proceed”</a:t>
            </a:r>
          </a:p>
          <a:p>
            <a:pPr algn="ctr"/>
            <a:endParaRPr lang="en-GB" sz="1200" dirty="0">
              <a:solidFill>
                <a:schemeClr val="bg1"/>
              </a:solidFill>
            </a:endParaRPr>
          </a:p>
          <a:p>
            <a:pPr algn="ctr"/>
            <a:r>
              <a:rPr lang="en-GB" sz="2400" dirty="0">
                <a:solidFill>
                  <a:schemeClr val="bg1"/>
                </a:solidFill>
              </a:rPr>
              <a:t>“Fast-tracking” plans</a:t>
            </a:r>
          </a:p>
          <a:p>
            <a:pPr algn="ctr"/>
            <a:endParaRPr lang="en-GB" sz="1200" dirty="0">
              <a:solidFill>
                <a:schemeClr val="bg1"/>
              </a:solidFill>
            </a:endParaRPr>
          </a:p>
          <a:p>
            <a:pPr algn="ctr"/>
            <a:r>
              <a:rPr lang="en-GB" sz="2400" dirty="0">
                <a:solidFill>
                  <a:schemeClr val="bg1"/>
                </a:solidFill>
              </a:rPr>
              <a:t>Varies by sector</a:t>
            </a:r>
          </a:p>
        </p:txBody>
      </p:sp>
    </p:spTree>
    <p:extLst>
      <p:ext uri="{BB962C8B-B14F-4D97-AF65-F5344CB8AC3E}">
        <p14:creationId xmlns:p14="http://schemas.microsoft.com/office/powerpoint/2010/main" val="302949456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98DEAC95-AFF7-4EC8-A493-6706D3B406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22" y="-4467917"/>
            <a:ext cx="12305121" cy="12655950"/>
          </a:xfrm>
          <a:prstGeom prst="rect">
            <a:avLst/>
          </a:prstGeom>
        </p:spPr>
      </p:pic>
      <p:sp>
        <p:nvSpPr>
          <p:cNvPr id="12" name="Rectangle 11">
            <a:extLst>
              <a:ext uri="{FF2B5EF4-FFF2-40B4-BE49-F238E27FC236}">
                <a16:creationId xmlns:a16="http://schemas.microsoft.com/office/drawing/2014/main" id="{E7DA68C7-C864-4A24-AACA-308109355DE8}"/>
              </a:ext>
            </a:extLst>
          </p:cNvPr>
          <p:cNvSpPr/>
          <p:nvPr/>
        </p:nvSpPr>
        <p:spPr>
          <a:xfrm>
            <a:off x="1121790" y="1627313"/>
            <a:ext cx="4279769" cy="26182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“Delays” and “postponement”</a:t>
            </a:r>
          </a:p>
          <a:p>
            <a:pPr algn="ctr"/>
            <a:endParaRPr lang="en-GB" sz="2400" dirty="0">
              <a:solidFill>
                <a:schemeClr val="bg1"/>
              </a:solidFill>
            </a:endParaRPr>
          </a:p>
          <a:p>
            <a:pPr algn="ctr"/>
            <a:r>
              <a:rPr lang="en-GB" sz="2400" dirty="0">
                <a:solidFill>
                  <a:schemeClr val="bg1"/>
                </a:solidFill>
              </a:rPr>
              <a:t>“A reluctance to commit”</a:t>
            </a:r>
          </a:p>
          <a:p>
            <a:pPr algn="ctr"/>
            <a:endParaRPr lang="en-GB" sz="2400" dirty="0">
              <a:solidFill>
                <a:schemeClr val="bg1"/>
              </a:solidFill>
            </a:endParaRPr>
          </a:p>
          <a:p>
            <a:pPr algn="ctr"/>
            <a:r>
              <a:rPr lang="en-GB" sz="2400" dirty="0">
                <a:solidFill>
                  <a:schemeClr val="bg1"/>
                </a:solidFill>
              </a:rPr>
              <a:t>“Fewer meaningful decisions are being made”</a:t>
            </a:r>
          </a:p>
        </p:txBody>
      </p:sp>
      <p:sp>
        <p:nvSpPr>
          <p:cNvPr id="14" name="TextBox 13">
            <a:extLst>
              <a:ext uri="{FF2B5EF4-FFF2-40B4-BE49-F238E27FC236}">
                <a16:creationId xmlns:a16="http://schemas.microsoft.com/office/drawing/2014/main" id="{A7D9D48F-96CC-4D24-9BE3-1B0C8F76FDC8}"/>
              </a:ext>
            </a:extLst>
          </p:cNvPr>
          <p:cNvSpPr txBox="1"/>
          <p:nvPr/>
        </p:nvSpPr>
        <p:spPr>
          <a:xfrm>
            <a:off x="7981363" y="4106848"/>
            <a:ext cx="2611224" cy="1200329"/>
          </a:xfrm>
          <a:prstGeom prst="rect">
            <a:avLst/>
          </a:prstGeom>
          <a:solidFill>
            <a:schemeClr val="accent1">
              <a:lumMod val="20000"/>
              <a:lumOff val="80000"/>
            </a:schemeClr>
          </a:solidFill>
          <a:ln>
            <a:noFill/>
          </a:ln>
        </p:spPr>
        <p:txBody>
          <a:bodyPr wrap="square" rtlCol="0">
            <a:spAutoFit/>
          </a:bodyPr>
          <a:lstStyle/>
          <a:p>
            <a:pPr algn="ctr"/>
            <a:r>
              <a:rPr lang="en-GB" sz="2400" dirty="0">
                <a:solidFill>
                  <a:srgbClr val="2879B0"/>
                </a:solidFill>
              </a:rPr>
              <a:t>Heightened need for effective qualification</a:t>
            </a:r>
          </a:p>
        </p:txBody>
      </p:sp>
      <p:sp>
        <p:nvSpPr>
          <p:cNvPr id="15" name="Star: 5 Points 14">
            <a:extLst>
              <a:ext uri="{FF2B5EF4-FFF2-40B4-BE49-F238E27FC236}">
                <a16:creationId xmlns:a16="http://schemas.microsoft.com/office/drawing/2014/main" id="{C17288F4-EE82-43AE-966F-202973D2FDA1}"/>
              </a:ext>
            </a:extLst>
          </p:cNvPr>
          <p:cNvSpPr/>
          <p:nvPr/>
        </p:nvSpPr>
        <p:spPr>
          <a:xfrm>
            <a:off x="7797539" y="4573572"/>
            <a:ext cx="524586" cy="456268"/>
          </a:xfrm>
          <a:prstGeom prst="star5">
            <a:avLst>
              <a:gd name="adj" fmla="val 26837"/>
              <a:gd name="hf" fmla="val 105146"/>
              <a:gd name="vf" fmla="val 110557"/>
            </a:avLst>
          </a:prstGeom>
          <a:solidFill>
            <a:srgbClr val="FFC00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00B050"/>
              </a:solidFill>
            </a:endParaRPr>
          </a:p>
        </p:txBody>
      </p:sp>
    </p:spTree>
    <p:extLst>
      <p:ext uri="{BB962C8B-B14F-4D97-AF65-F5344CB8AC3E}">
        <p14:creationId xmlns:p14="http://schemas.microsoft.com/office/powerpoint/2010/main" val="265254714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itting at a table&#10;&#10;Description automatically generated">
            <a:extLst>
              <a:ext uri="{FF2B5EF4-FFF2-40B4-BE49-F238E27FC236}">
                <a16:creationId xmlns:a16="http://schemas.microsoft.com/office/drawing/2014/main" id="{AC183787-729A-4FA2-903E-4CF0128F3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35000"/>
            <a:ext cx="12192000" cy="8128000"/>
          </a:xfrm>
          <a:prstGeom prst="rect">
            <a:avLst/>
          </a:prstGeom>
        </p:spPr>
      </p:pic>
      <p:sp>
        <p:nvSpPr>
          <p:cNvPr id="26" name="Rectangle 25">
            <a:extLst>
              <a:ext uri="{FF2B5EF4-FFF2-40B4-BE49-F238E27FC236}">
                <a16:creationId xmlns:a16="http://schemas.microsoft.com/office/drawing/2014/main" id="{E9C1F106-D605-4B84-940B-DAD3143B40D0}"/>
              </a:ext>
            </a:extLst>
          </p:cNvPr>
          <p:cNvSpPr/>
          <p:nvPr/>
        </p:nvSpPr>
        <p:spPr>
          <a:xfrm>
            <a:off x="7145519" y="2403835"/>
            <a:ext cx="4779390" cy="219408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“Procurement visibly struggling”</a:t>
            </a:r>
          </a:p>
          <a:p>
            <a:pPr algn="ctr"/>
            <a:endParaRPr lang="en-GB" sz="1200" dirty="0">
              <a:solidFill>
                <a:schemeClr val="bg1"/>
              </a:solidFill>
            </a:endParaRPr>
          </a:p>
          <a:p>
            <a:pPr algn="ctr"/>
            <a:r>
              <a:rPr lang="en-GB" sz="2400" dirty="0">
                <a:solidFill>
                  <a:schemeClr val="bg1"/>
                </a:solidFill>
              </a:rPr>
              <a:t>“Unsure of what they want”</a:t>
            </a:r>
          </a:p>
          <a:p>
            <a:pPr algn="ctr"/>
            <a:endParaRPr lang="en-GB" sz="1200" dirty="0">
              <a:solidFill>
                <a:schemeClr val="bg1"/>
              </a:solidFill>
            </a:endParaRPr>
          </a:p>
          <a:p>
            <a:pPr algn="ctr"/>
            <a:r>
              <a:rPr lang="en-GB" sz="2400" dirty="0">
                <a:solidFill>
                  <a:schemeClr val="bg1"/>
                </a:solidFill>
              </a:rPr>
              <a:t>“Lots of ambiguity”</a:t>
            </a:r>
          </a:p>
          <a:p>
            <a:pPr algn="ctr"/>
            <a:endParaRPr lang="en-GB" sz="1200" dirty="0">
              <a:solidFill>
                <a:schemeClr val="bg1"/>
              </a:solidFill>
            </a:endParaRPr>
          </a:p>
          <a:p>
            <a:pPr algn="ctr"/>
            <a:r>
              <a:rPr lang="en-GB" sz="2400" dirty="0">
                <a:solidFill>
                  <a:schemeClr val="bg1"/>
                </a:solidFill>
              </a:rPr>
              <a:t>“More reserved / wary”</a:t>
            </a:r>
          </a:p>
        </p:txBody>
      </p:sp>
    </p:spTree>
    <p:extLst>
      <p:ext uri="{BB962C8B-B14F-4D97-AF65-F5344CB8AC3E}">
        <p14:creationId xmlns:p14="http://schemas.microsoft.com/office/powerpoint/2010/main" val="208500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glasses&#10;&#10;Description automatically generated">
            <a:extLst>
              <a:ext uri="{FF2B5EF4-FFF2-40B4-BE49-F238E27FC236}">
                <a16:creationId xmlns:a16="http://schemas.microsoft.com/office/drawing/2014/main" id="{9679D107-F513-4BD8-B3D4-0CE18E401A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3360" y="0"/>
            <a:ext cx="20563015" cy="6858000"/>
          </a:xfrm>
          <a:prstGeom prst="rect">
            <a:avLst/>
          </a:prstGeom>
        </p:spPr>
      </p:pic>
      <p:sp>
        <p:nvSpPr>
          <p:cNvPr id="2" name="Rectangle 1">
            <a:extLst>
              <a:ext uri="{FF2B5EF4-FFF2-40B4-BE49-F238E27FC236}">
                <a16:creationId xmlns:a16="http://schemas.microsoft.com/office/drawing/2014/main" id="{A6931544-3ACD-46C3-8AFD-9E2D0CA7D6F2}"/>
              </a:ext>
            </a:extLst>
          </p:cNvPr>
          <p:cNvSpPr/>
          <p:nvPr/>
        </p:nvSpPr>
        <p:spPr>
          <a:xfrm>
            <a:off x="5142271" y="440325"/>
            <a:ext cx="4593996" cy="330331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endParaRPr>
          </a:p>
          <a:p>
            <a:pPr algn="ctr"/>
            <a:r>
              <a:rPr lang="en-GB" sz="2400" dirty="0">
                <a:solidFill>
                  <a:schemeClr val="bg1"/>
                </a:solidFill>
              </a:rPr>
              <a:t>Not issuing tenders and extending with incumbents</a:t>
            </a:r>
          </a:p>
          <a:p>
            <a:pPr algn="ctr"/>
            <a:endParaRPr lang="en-GB" sz="1200" dirty="0">
              <a:solidFill>
                <a:schemeClr val="bg1"/>
              </a:solidFill>
            </a:endParaRPr>
          </a:p>
          <a:p>
            <a:pPr algn="ctr"/>
            <a:r>
              <a:rPr lang="en-GB" sz="2400" dirty="0">
                <a:solidFill>
                  <a:schemeClr val="bg1"/>
                </a:solidFill>
              </a:rPr>
              <a:t>Renewals becoming more commonplace</a:t>
            </a:r>
          </a:p>
          <a:p>
            <a:pPr algn="ctr"/>
            <a:endParaRPr lang="en-GB" sz="1200" dirty="0">
              <a:solidFill>
                <a:schemeClr val="bg1"/>
              </a:solidFill>
            </a:endParaRPr>
          </a:p>
          <a:p>
            <a:pPr algn="ctr"/>
            <a:r>
              <a:rPr lang="en-GB" sz="2400" dirty="0">
                <a:solidFill>
                  <a:schemeClr val="bg1"/>
                </a:solidFill>
              </a:rPr>
              <a:t>More work coming from existing clients - better to focus here than on new names</a:t>
            </a:r>
          </a:p>
          <a:p>
            <a:pPr algn="ctr"/>
            <a:endParaRPr lang="en-GB" sz="2400" dirty="0">
              <a:solidFill>
                <a:schemeClr val="bg1"/>
              </a:solidFill>
            </a:endParaRPr>
          </a:p>
        </p:txBody>
      </p:sp>
      <p:sp>
        <p:nvSpPr>
          <p:cNvPr id="4" name="TextBox 3">
            <a:extLst>
              <a:ext uri="{FF2B5EF4-FFF2-40B4-BE49-F238E27FC236}">
                <a16:creationId xmlns:a16="http://schemas.microsoft.com/office/drawing/2014/main" id="{7567D42C-9B39-446C-8C24-6787270CD00B}"/>
              </a:ext>
            </a:extLst>
          </p:cNvPr>
          <p:cNvSpPr txBox="1"/>
          <p:nvPr/>
        </p:nvSpPr>
        <p:spPr>
          <a:xfrm>
            <a:off x="9195847" y="4663126"/>
            <a:ext cx="2611224" cy="1569660"/>
          </a:xfrm>
          <a:prstGeom prst="rect">
            <a:avLst/>
          </a:prstGeom>
          <a:solidFill>
            <a:schemeClr val="accent1">
              <a:lumMod val="20000"/>
              <a:lumOff val="80000"/>
            </a:schemeClr>
          </a:solidFill>
          <a:ln>
            <a:noFill/>
          </a:ln>
        </p:spPr>
        <p:txBody>
          <a:bodyPr wrap="square" rtlCol="0">
            <a:spAutoFit/>
          </a:bodyPr>
          <a:lstStyle/>
          <a:p>
            <a:pPr algn="ctr"/>
            <a:r>
              <a:rPr lang="en-GB" sz="2400" dirty="0">
                <a:solidFill>
                  <a:srgbClr val="2879B0"/>
                </a:solidFill>
              </a:rPr>
              <a:t>Huge opportunity for renewal and proactive proposals</a:t>
            </a:r>
          </a:p>
        </p:txBody>
      </p:sp>
      <p:sp>
        <p:nvSpPr>
          <p:cNvPr id="8" name="Star: 5 Points 7">
            <a:extLst>
              <a:ext uri="{FF2B5EF4-FFF2-40B4-BE49-F238E27FC236}">
                <a16:creationId xmlns:a16="http://schemas.microsoft.com/office/drawing/2014/main" id="{2841D6AC-061F-4FC0-9996-A21256DD4E78}"/>
              </a:ext>
            </a:extLst>
          </p:cNvPr>
          <p:cNvSpPr/>
          <p:nvPr/>
        </p:nvSpPr>
        <p:spPr>
          <a:xfrm>
            <a:off x="9008881" y="5629374"/>
            <a:ext cx="524586" cy="456268"/>
          </a:xfrm>
          <a:prstGeom prst="star5">
            <a:avLst>
              <a:gd name="adj" fmla="val 26837"/>
              <a:gd name="hf" fmla="val 105146"/>
              <a:gd name="vf" fmla="val 110557"/>
            </a:avLst>
          </a:prstGeom>
          <a:solidFill>
            <a:srgbClr val="FFC00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00B050"/>
              </a:solidFill>
            </a:endParaRPr>
          </a:p>
        </p:txBody>
      </p:sp>
    </p:spTree>
    <p:extLst>
      <p:ext uri="{BB962C8B-B14F-4D97-AF65-F5344CB8AC3E}">
        <p14:creationId xmlns:p14="http://schemas.microsoft.com/office/powerpoint/2010/main" val="14766962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Left-Right 1">
            <a:extLst>
              <a:ext uri="{FF2B5EF4-FFF2-40B4-BE49-F238E27FC236}">
                <a16:creationId xmlns:a16="http://schemas.microsoft.com/office/drawing/2014/main" id="{895413D1-C50F-433A-A528-DA48345935C6}"/>
              </a:ext>
            </a:extLst>
          </p:cNvPr>
          <p:cNvSpPr/>
          <p:nvPr/>
        </p:nvSpPr>
        <p:spPr>
          <a:xfrm>
            <a:off x="1414017" y="5276643"/>
            <a:ext cx="2073897" cy="499620"/>
          </a:xfrm>
          <a:prstGeom prst="lef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Arrow: Right 2">
            <a:extLst>
              <a:ext uri="{FF2B5EF4-FFF2-40B4-BE49-F238E27FC236}">
                <a16:creationId xmlns:a16="http://schemas.microsoft.com/office/drawing/2014/main" id="{A3217EC1-62DC-47E1-BCAC-54F594B82FBC}"/>
              </a:ext>
            </a:extLst>
          </p:cNvPr>
          <p:cNvSpPr/>
          <p:nvPr/>
        </p:nvSpPr>
        <p:spPr>
          <a:xfrm>
            <a:off x="1725100" y="3693784"/>
            <a:ext cx="725866" cy="106051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012445A0-B152-4A76-99DC-99BF07A6A8E4}"/>
              </a:ext>
            </a:extLst>
          </p:cNvPr>
          <p:cNvSpPr txBox="1"/>
          <p:nvPr/>
        </p:nvSpPr>
        <p:spPr>
          <a:xfrm>
            <a:off x="1414016" y="5728956"/>
            <a:ext cx="2073897" cy="369332"/>
          </a:xfrm>
          <a:prstGeom prst="rect">
            <a:avLst/>
          </a:prstGeom>
          <a:noFill/>
        </p:spPr>
        <p:txBody>
          <a:bodyPr wrap="square" rtlCol="0">
            <a:spAutoFit/>
          </a:bodyPr>
          <a:lstStyle/>
          <a:p>
            <a:pPr algn="ctr"/>
            <a:r>
              <a:rPr lang="en-GB" dirty="0">
                <a:solidFill>
                  <a:schemeClr val="bg1"/>
                </a:solidFill>
              </a:rPr>
              <a:t>Longer</a:t>
            </a:r>
          </a:p>
        </p:txBody>
      </p:sp>
      <p:sp>
        <p:nvSpPr>
          <p:cNvPr id="5" name="Arrow: Right 4">
            <a:extLst>
              <a:ext uri="{FF2B5EF4-FFF2-40B4-BE49-F238E27FC236}">
                <a16:creationId xmlns:a16="http://schemas.microsoft.com/office/drawing/2014/main" id="{DC438523-0382-4C3C-988B-E801F6606FA6}"/>
              </a:ext>
            </a:extLst>
          </p:cNvPr>
          <p:cNvSpPr/>
          <p:nvPr/>
        </p:nvSpPr>
        <p:spPr>
          <a:xfrm rot="10800000">
            <a:off x="2488672" y="3693784"/>
            <a:ext cx="725865" cy="106051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E044CB9D-D56A-48A6-A00E-2966F3EED5F6}"/>
              </a:ext>
            </a:extLst>
          </p:cNvPr>
          <p:cNvSpPr txBox="1"/>
          <p:nvPr/>
        </p:nvSpPr>
        <p:spPr>
          <a:xfrm>
            <a:off x="1451722" y="3191384"/>
            <a:ext cx="2073897" cy="523220"/>
          </a:xfrm>
          <a:prstGeom prst="rect">
            <a:avLst/>
          </a:prstGeom>
          <a:noFill/>
        </p:spPr>
        <p:txBody>
          <a:bodyPr wrap="square" rtlCol="0">
            <a:spAutoFit/>
          </a:bodyPr>
          <a:lstStyle/>
          <a:p>
            <a:pPr algn="ctr"/>
            <a:r>
              <a:rPr lang="en-GB" sz="2800" dirty="0">
                <a:solidFill>
                  <a:schemeClr val="bg1"/>
                </a:solidFill>
              </a:rPr>
              <a:t>Shorter</a:t>
            </a:r>
          </a:p>
        </p:txBody>
      </p:sp>
      <p:sp>
        <p:nvSpPr>
          <p:cNvPr id="9" name="Sun 8">
            <a:extLst>
              <a:ext uri="{FF2B5EF4-FFF2-40B4-BE49-F238E27FC236}">
                <a16:creationId xmlns:a16="http://schemas.microsoft.com/office/drawing/2014/main" id="{E51D9643-0277-4BE9-A3E8-8F7AED77B44C}"/>
              </a:ext>
            </a:extLst>
          </p:cNvPr>
          <p:cNvSpPr/>
          <p:nvPr/>
        </p:nvSpPr>
        <p:spPr>
          <a:xfrm>
            <a:off x="9368677" y="4353660"/>
            <a:ext cx="669303" cy="612742"/>
          </a:xfrm>
          <a:prstGeom prst="su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Explosion: 14 Points 10">
            <a:extLst>
              <a:ext uri="{FF2B5EF4-FFF2-40B4-BE49-F238E27FC236}">
                <a16:creationId xmlns:a16="http://schemas.microsoft.com/office/drawing/2014/main" id="{6084682C-A938-404B-8567-5809EA014795}"/>
              </a:ext>
            </a:extLst>
          </p:cNvPr>
          <p:cNvSpPr/>
          <p:nvPr/>
        </p:nvSpPr>
        <p:spPr>
          <a:xfrm rot="20939208">
            <a:off x="3963987" y="3644636"/>
            <a:ext cx="1008668" cy="2219328"/>
          </a:xfrm>
          <a:prstGeom prst="irregularSeal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2" name="TextBox 11">
            <a:extLst>
              <a:ext uri="{FF2B5EF4-FFF2-40B4-BE49-F238E27FC236}">
                <a16:creationId xmlns:a16="http://schemas.microsoft.com/office/drawing/2014/main" id="{BCC2032F-3429-4591-A957-58E616C5DCCA}"/>
              </a:ext>
            </a:extLst>
          </p:cNvPr>
          <p:cNvSpPr txBox="1"/>
          <p:nvPr/>
        </p:nvSpPr>
        <p:spPr>
          <a:xfrm>
            <a:off x="3431372" y="5929274"/>
            <a:ext cx="2073897" cy="369332"/>
          </a:xfrm>
          <a:prstGeom prst="rect">
            <a:avLst/>
          </a:prstGeom>
          <a:noFill/>
        </p:spPr>
        <p:txBody>
          <a:bodyPr wrap="square" rtlCol="0">
            <a:spAutoFit/>
          </a:bodyPr>
          <a:lstStyle/>
          <a:p>
            <a:pPr algn="ctr"/>
            <a:r>
              <a:rPr lang="en-GB" dirty="0">
                <a:solidFill>
                  <a:schemeClr val="bg1"/>
                </a:solidFill>
              </a:rPr>
              <a:t>Extensions</a:t>
            </a:r>
          </a:p>
        </p:txBody>
      </p:sp>
      <p:sp>
        <p:nvSpPr>
          <p:cNvPr id="13" name="Cloud 12">
            <a:extLst>
              <a:ext uri="{FF2B5EF4-FFF2-40B4-BE49-F238E27FC236}">
                <a16:creationId xmlns:a16="http://schemas.microsoft.com/office/drawing/2014/main" id="{C504A8A2-7EEC-4D64-A7DB-50BFA5EB1E5D}"/>
              </a:ext>
            </a:extLst>
          </p:cNvPr>
          <p:cNvSpPr/>
          <p:nvPr/>
        </p:nvSpPr>
        <p:spPr>
          <a:xfrm>
            <a:off x="5448728" y="3938881"/>
            <a:ext cx="3431357" cy="1442301"/>
          </a:xfrm>
          <a:prstGeom prst="cloud">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3C66DD67-8251-4B9F-8594-0A33EAFDBF75}"/>
              </a:ext>
            </a:extLst>
          </p:cNvPr>
          <p:cNvSpPr txBox="1"/>
          <p:nvPr/>
        </p:nvSpPr>
        <p:spPr>
          <a:xfrm>
            <a:off x="6052022" y="5590370"/>
            <a:ext cx="2073897" cy="954107"/>
          </a:xfrm>
          <a:prstGeom prst="rect">
            <a:avLst/>
          </a:prstGeom>
          <a:noFill/>
        </p:spPr>
        <p:txBody>
          <a:bodyPr wrap="square" rtlCol="0">
            <a:spAutoFit/>
          </a:bodyPr>
          <a:lstStyle/>
          <a:p>
            <a:pPr algn="ctr"/>
            <a:r>
              <a:rPr lang="en-GB" sz="2800" dirty="0">
                <a:solidFill>
                  <a:schemeClr val="bg1"/>
                </a:solidFill>
              </a:rPr>
              <a:t>Prolonged evaluation</a:t>
            </a:r>
          </a:p>
        </p:txBody>
      </p:sp>
      <p:sp>
        <p:nvSpPr>
          <p:cNvPr id="15" name="TextBox 14">
            <a:extLst>
              <a:ext uri="{FF2B5EF4-FFF2-40B4-BE49-F238E27FC236}">
                <a16:creationId xmlns:a16="http://schemas.microsoft.com/office/drawing/2014/main" id="{1C93D705-2BE6-4C18-A969-C9C68B09B4A5}"/>
              </a:ext>
            </a:extLst>
          </p:cNvPr>
          <p:cNvSpPr txBox="1"/>
          <p:nvPr/>
        </p:nvSpPr>
        <p:spPr>
          <a:xfrm>
            <a:off x="8704086" y="5196516"/>
            <a:ext cx="2073897" cy="1015663"/>
          </a:xfrm>
          <a:prstGeom prst="rect">
            <a:avLst/>
          </a:prstGeom>
          <a:noFill/>
        </p:spPr>
        <p:txBody>
          <a:bodyPr wrap="square" rtlCol="0">
            <a:spAutoFit/>
          </a:bodyPr>
          <a:lstStyle/>
          <a:p>
            <a:pPr algn="ctr"/>
            <a:r>
              <a:rPr lang="en-GB" sz="2400" dirty="0">
                <a:solidFill>
                  <a:schemeClr val="bg1"/>
                </a:solidFill>
              </a:rPr>
              <a:t>Decision </a:t>
            </a:r>
          </a:p>
          <a:p>
            <a:pPr algn="ctr"/>
            <a:r>
              <a:rPr lang="en-GB" dirty="0">
                <a:solidFill>
                  <a:schemeClr val="bg1"/>
                </a:solidFill>
              </a:rPr>
              <a:t>(if project not abandoned)</a:t>
            </a:r>
          </a:p>
        </p:txBody>
      </p:sp>
      <p:cxnSp>
        <p:nvCxnSpPr>
          <p:cNvPr id="17" name="Straight Arrow Connector 16">
            <a:extLst>
              <a:ext uri="{FF2B5EF4-FFF2-40B4-BE49-F238E27FC236}">
                <a16:creationId xmlns:a16="http://schemas.microsoft.com/office/drawing/2014/main" id="{F5E482EA-E752-41C7-B4F1-49B9FEB827EB}"/>
              </a:ext>
            </a:extLst>
          </p:cNvPr>
          <p:cNvCxnSpPr>
            <a:cxnSpLocks/>
          </p:cNvCxnSpPr>
          <p:nvPr/>
        </p:nvCxnSpPr>
        <p:spPr>
          <a:xfrm>
            <a:off x="1310326" y="2685117"/>
            <a:ext cx="2450964"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EDED578-FD4D-4E56-A9E5-E6D36FF02F57}"/>
              </a:ext>
            </a:extLst>
          </p:cNvPr>
          <p:cNvSpPr txBox="1"/>
          <p:nvPr/>
        </p:nvSpPr>
        <p:spPr>
          <a:xfrm>
            <a:off x="1762797" y="2280098"/>
            <a:ext cx="1819388" cy="369332"/>
          </a:xfrm>
          <a:prstGeom prst="rect">
            <a:avLst/>
          </a:prstGeom>
          <a:noFill/>
        </p:spPr>
        <p:txBody>
          <a:bodyPr wrap="square" rtlCol="0">
            <a:spAutoFit/>
          </a:bodyPr>
          <a:lstStyle/>
          <a:p>
            <a:pPr algn="ctr"/>
            <a:r>
              <a:rPr lang="en-GB" b="1" dirty="0">
                <a:solidFill>
                  <a:schemeClr val="bg1"/>
                </a:solidFill>
              </a:rPr>
              <a:t>Proposal</a:t>
            </a:r>
          </a:p>
        </p:txBody>
      </p:sp>
      <p:cxnSp>
        <p:nvCxnSpPr>
          <p:cNvPr id="19" name="Straight Arrow Connector 18">
            <a:extLst>
              <a:ext uri="{FF2B5EF4-FFF2-40B4-BE49-F238E27FC236}">
                <a16:creationId xmlns:a16="http://schemas.microsoft.com/office/drawing/2014/main" id="{AA1BACC5-BBBD-41B7-B8B7-7181E573BBA0}"/>
              </a:ext>
            </a:extLst>
          </p:cNvPr>
          <p:cNvCxnSpPr>
            <a:cxnSpLocks/>
          </p:cNvCxnSpPr>
          <p:nvPr/>
        </p:nvCxnSpPr>
        <p:spPr>
          <a:xfrm>
            <a:off x="755711" y="2149360"/>
            <a:ext cx="10330211"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50BE4F9-D15D-47AC-B152-CDABA1F098D5}"/>
              </a:ext>
            </a:extLst>
          </p:cNvPr>
          <p:cNvSpPr txBox="1"/>
          <p:nvPr/>
        </p:nvSpPr>
        <p:spPr>
          <a:xfrm>
            <a:off x="5571252" y="1692435"/>
            <a:ext cx="1819388" cy="369332"/>
          </a:xfrm>
          <a:prstGeom prst="rect">
            <a:avLst/>
          </a:prstGeom>
          <a:noFill/>
        </p:spPr>
        <p:txBody>
          <a:bodyPr wrap="square" rtlCol="0">
            <a:spAutoFit/>
          </a:bodyPr>
          <a:lstStyle/>
          <a:p>
            <a:pPr algn="ctr"/>
            <a:r>
              <a:rPr lang="en-GB" b="1" dirty="0">
                <a:solidFill>
                  <a:schemeClr val="bg1"/>
                </a:solidFill>
              </a:rPr>
              <a:t>Bid</a:t>
            </a:r>
          </a:p>
        </p:txBody>
      </p:sp>
      <p:sp>
        <p:nvSpPr>
          <p:cNvPr id="7" name="Rectangle 6">
            <a:extLst>
              <a:ext uri="{FF2B5EF4-FFF2-40B4-BE49-F238E27FC236}">
                <a16:creationId xmlns:a16="http://schemas.microsoft.com/office/drawing/2014/main" id="{2D7982B1-468A-4644-BE01-AC1E932D0106}"/>
              </a:ext>
            </a:extLst>
          </p:cNvPr>
          <p:cNvSpPr/>
          <p:nvPr/>
        </p:nvSpPr>
        <p:spPr>
          <a:xfrm>
            <a:off x="423773" y="390380"/>
            <a:ext cx="2647648" cy="461665"/>
          </a:xfrm>
          <a:prstGeom prst="rect">
            <a:avLst/>
          </a:prstGeom>
        </p:spPr>
        <p:txBody>
          <a:bodyPr wrap="none">
            <a:spAutoFit/>
          </a:bodyPr>
          <a:lstStyle/>
          <a:p>
            <a:r>
              <a:rPr lang="en-GB" sz="2400" u="sng" dirty="0">
                <a:solidFill>
                  <a:schemeClr val="bg1"/>
                </a:solidFill>
              </a:rPr>
              <a:t>Timescale impacts</a:t>
            </a:r>
            <a:endParaRPr lang="en-GB" sz="2400" u="sng" dirty="0"/>
          </a:p>
        </p:txBody>
      </p:sp>
      <p:sp>
        <p:nvSpPr>
          <p:cNvPr id="20" name="Sun 19">
            <a:extLst>
              <a:ext uri="{FF2B5EF4-FFF2-40B4-BE49-F238E27FC236}">
                <a16:creationId xmlns:a16="http://schemas.microsoft.com/office/drawing/2014/main" id="{37A8219B-82F4-406D-85E9-D758AAF9B21B}"/>
              </a:ext>
            </a:extLst>
          </p:cNvPr>
          <p:cNvSpPr/>
          <p:nvPr/>
        </p:nvSpPr>
        <p:spPr>
          <a:xfrm>
            <a:off x="9368677" y="4347959"/>
            <a:ext cx="669303" cy="612742"/>
          </a:xfrm>
          <a:prstGeom prst="su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A4607948-CE2A-4477-AFD1-78B52A70764C}"/>
              </a:ext>
            </a:extLst>
          </p:cNvPr>
          <p:cNvSpPr txBox="1"/>
          <p:nvPr/>
        </p:nvSpPr>
        <p:spPr>
          <a:xfrm>
            <a:off x="8704086" y="5190815"/>
            <a:ext cx="2073897" cy="1015663"/>
          </a:xfrm>
          <a:prstGeom prst="rect">
            <a:avLst/>
          </a:prstGeom>
          <a:noFill/>
        </p:spPr>
        <p:txBody>
          <a:bodyPr wrap="square" rtlCol="0">
            <a:spAutoFit/>
          </a:bodyPr>
          <a:lstStyle/>
          <a:p>
            <a:pPr algn="ctr"/>
            <a:r>
              <a:rPr lang="en-GB" sz="2400" dirty="0">
                <a:solidFill>
                  <a:schemeClr val="bg1"/>
                </a:solidFill>
              </a:rPr>
              <a:t>Decision </a:t>
            </a:r>
          </a:p>
          <a:p>
            <a:pPr algn="ctr"/>
            <a:r>
              <a:rPr lang="en-GB" dirty="0">
                <a:solidFill>
                  <a:schemeClr val="bg1"/>
                </a:solidFill>
              </a:rPr>
              <a:t>(if project not abandoned)</a:t>
            </a:r>
          </a:p>
        </p:txBody>
      </p:sp>
    </p:spTree>
    <p:extLst>
      <p:ext uri="{BB962C8B-B14F-4D97-AF65-F5344CB8AC3E}">
        <p14:creationId xmlns:p14="http://schemas.microsoft.com/office/powerpoint/2010/main" val="266861785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0-#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p:bldP spid="9" grpId="0" animBg="1"/>
      <p:bldP spid="11" grpId="0" animBg="1"/>
      <p:bldP spid="12" grpId="0"/>
      <p:bldP spid="13" grpId="0" animBg="1"/>
      <p:bldP spid="14" grpId="0"/>
      <p:bldP spid="15" grpId="0"/>
      <p:bldP spid="20"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wn horse standing on top of a grass covered field&#10;&#10;Description automatically generated">
            <a:extLst>
              <a:ext uri="{FF2B5EF4-FFF2-40B4-BE49-F238E27FC236}">
                <a16:creationId xmlns:a16="http://schemas.microsoft.com/office/drawing/2014/main" id="{2A2BE74B-4C9B-43C5-88A7-08F430C9EE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727936"/>
            <a:ext cx="12191999" cy="9861386"/>
          </a:xfrm>
          <a:prstGeom prst="rect">
            <a:avLst/>
          </a:prstGeom>
        </p:spPr>
      </p:pic>
      <p:sp>
        <p:nvSpPr>
          <p:cNvPr id="4" name="Rectangle 3">
            <a:extLst>
              <a:ext uri="{FF2B5EF4-FFF2-40B4-BE49-F238E27FC236}">
                <a16:creationId xmlns:a16="http://schemas.microsoft.com/office/drawing/2014/main" id="{1CA46FA1-F4E1-49AC-8DED-4E08CA56E6C3}"/>
              </a:ext>
            </a:extLst>
          </p:cNvPr>
          <p:cNvSpPr/>
          <p:nvPr/>
        </p:nvSpPr>
        <p:spPr>
          <a:xfrm>
            <a:off x="1404594" y="1244337"/>
            <a:ext cx="3610466" cy="3761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bg1"/>
                </a:solidFill>
              </a:rPr>
              <a:t>Increased focus on:</a:t>
            </a:r>
          </a:p>
          <a:p>
            <a:pPr marL="342900" indent="-342900">
              <a:buFont typeface="+mj-lt"/>
              <a:buAutoNum type="arabicPeriod"/>
            </a:pPr>
            <a:r>
              <a:rPr lang="en-GB" sz="2400" dirty="0">
                <a:solidFill>
                  <a:schemeClr val="bg1"/>
                </a:solidFill>
              </a:rPr>
              <a:t>COVID-19</a:t>
            </a:r>
          </a:p>
          <a:p>
            <a:pPr marL="342900" indent="-342900">
              <a:buFont typeface="+mj-lt"/>
              <a:buAutoNum type="arabicPeriod"/>
            </a:pPr>
            <a:r>
              <a:rPr lang="en-GB" sz="2400" dirty="0">
                <a:solidFill>
                  <a:schemeClr val="bg1"/>
                </a:solidFill>
              </a:rPr>
              <a:t>Business continuity more generally</a:t>
            </a:r>
          </a:p>
          <a:p>
            <a:pPr marL="342900" indent="-342900">
              <a:buFont typeface="+mj-lt"/>
              <a:buAutoNum type="arabicPeriod"/>
            </a:pPr>
            <a:r>
              <a:rPr lang="en-GB" sz="2400" dirty="0">
                <a:solidFill>
                  <a:schemeClr val="bg1"/>
                </a:solidFill>
              </a:rPr>
              <a:t>Price &amp; cost</a:t>
            </a:r>
          </a:p>
          <a:p>
            <a:pPr marL="342900" indent="-342900">
              <a:buFont typeface="+mj-lt"/>
              <a:buAutoNum type="arabicPeriod"/>
            </a:pPr>
            <a:r>
              <a:rPr lang="en-GB" sz="2400" dirty="0">
                <a:solidFill>
                  <a:schemeClr val="bg1"/>
                </a:solidFill>
              </a:rPr>
              <a:t>Remote working</a:t>
            </a:r>
          </a:p>
          <a:p>
            <a:pPr marL="342900" indent="-342900">
              <a:buFont typeface="+mj-lt"/>
              <a:buAutoNum type="arabicPeriod"/>
            </a:pPr>
            <a:r>
              <a:rPr lang="en-GB" sz="2400" dirty="0">
                <a:solidFill>
                  <a:schemeClr val="bg1"/>
                </a:solidFill>
              </a:rPr>
              <a:t>IT security</a:t>
            </a:r>
          </a:p>
          <a:p>
            <a:pPr marL="342900" indent="-342900">
              <a:buFont typeface="+mj-lt"/>
              <a:buAutoNum type="arabicPeriod"/>
            </a:pPr>
            <a:r>
              <a:rPr lang="en-GB" sz="2400" dirty="0">
                <a:solidFill>
                  <a:schemeClr val="bg1"/>
                </a:solidFill>
              </a:rPr>
              <a:t>Social value</a:t>
            </a:r>
          </a:p>
          <a:p>
            <a:pPr marL="342900" indent="-342900">
              <a:buFont typeface="+mj-lt"/>
              <a:buAutoNum type="arabicPeriod"/>
            </a:pPr>
            <a:r>
              <a:rPr lang="en-GB" sz="2400" dirty="0">
                <a:solidFill>
                  <a:schemeClr val="bg1"/>
                </a:solidFill>
              </a:rPr>
              <a:t>Diversity</a:t>
            </a:r>
          </a:p>
          <a:p>
            <a:pPr marL="342900" indent="-342900">
              <a:buFont typeface="+mj-lt"/>
              <a:buAutoNum type="arabicPeriod"/>
            </a:pPr>
            <a:r>
              <a:rPr lang="en-GB" sz="2400" dirty="0">
                <a:solidFill>
                  <a:schemeClr val="bg1"/>
                </a:solidFill>
              </a:rPr>
              <a:t>Wellbeing</a:t>
            </a:r>
          </a:p>
        </p:txBody>
      </p:sp>
      <p:sp>
        <p:nvSpPr>
          <p:cNvPr id="5" name="TextBox 4">
            <a:extLst>
              <a:ext uri="{FF2B5EF4-FFF2-40B4-BE49-F238E27FC236}">
                <a16:creationId xmlns:a16="http://schemas.microsoft.com/office/drawing/2014/main" id="{1140AC15-83FE-48CA-8E2B-AFEB0CD97207}"/>
              </a:ext>
            </a:extLst>
          </p:cNvPr>
          <p:cNvSpPr txBox="1"/>
          <p:nvPr/>
        </p:nvSpPr>
        <p:spPr>
          <a:xfrm>
            <a:off x="8053546" y="5162181"/>
            <a:ext cx="2611224" cy="1200329"/>
          </a:xfrm>
          <a:prstGeom prst="rect">
            <a:avLst/>
          </a:prstGeom>
          <a:solidFill>
            <a:schemeClr val="accent1">
              <a:lumMod val="20000"/>
              <a:lumOff val="80000"/>
            </a:schemeClr>
          </a:solidFill>
          <a:ln>
            <a:noFill/>
          </a:ln>
        </p:spPr>
        <p:txBody>
          <a:bodyPr wrap="square" rtlCol="0">
            <a:spAutoFit/>
          </a:bodyPr>
          <a:lstStyle/>
          <a:p>
            <a:pPr algn="ctr"/>
            <a:r>
              <a:rPr lang="en-GB" sz="2400" dirty="0">
                <a:solidFill>
                  <a:srgbClr val="2879B0"/>
                </a:solidFill>
              </a:rPr>
              <a:t>Need for new pre-written content!</a:t>
            </a:r>
          </a:p>
        </p:txBody>
      </p:sp>
      <p:sp>
        <p:nvSpPr>
          <p:cNvPr id="7" name="Star: 5 Points 6">
            <a:extLst>
              <a:ext uri="{FF2B5EF4-FFF2-40B4-BE49-F238E27FC236}">
                <a16:creationId xmlns:a16="http://schemas.microsoft.com/office/drawing/2014/main" id="{8D5FFD12-0DCE-44EA-8E39-05F43EEA0730}"/>
              </a:ext>
            </a:extLst>
          </p:cNvPr>
          <p:cNvSpPr/>
          <p:nvPr/>
        </p:nvSpPr>
        <p:spPr>
          <a:xfrm>
            <a:off x="10402477" y="5534211"/>
            <a:ext cx="524586" cy="456268"/>
          </a:xfrm>
          <a:prstGeom prst="star5">
            <a:avLst>
              <a:gd name="adj" fmla="val 26837"/>
              <a:gd name="hf" fmla="val 105146"/>
              <a:gd name="vf" fmla="val 110557"/>
            </a:avLst>
          </a:prstGeom>
          <a:solidFill>
            <a:srgbClr val="FFC00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00B050"/>
              </a:solidFill>
            </a:endParaRPr>
          </a:p>
        </p:txBody>
      </p:sp>
      <p:sp>
        <p:nvSpPr>
          <p:cNvPr id="6" name="Rectangle 5">
            <a:extLst>
              <a:ext uri="{FF2B5EF4-FFF2-40B4-BE49-F238E27FC236}">
                <a16:creationId xmlns:a16="http://schemas.microsoft.com/office/drawing/2014/main" id="{2B4D231D-FBBC-46FE-98E2-17B4D00BEB77}"/>
              </a:ext>
            </a:extLst>
          </p:cNvPr>
          <p:cNvSpPr/>
          <p:nvPr/>
        </p:nvSpPr>
        <p:spPr>
          <a:xfrm>
            <a:off x="423773" y="390380"/>
            <a:ext cx="2056973" cy="461665"/>
          </a:xfrm>
          <a:prstGeom prst="rect">
            <a:avLst/>
          </a:prstGeom>
        </p:spPr>
        <p:txBody>
          <a:bodyPr wrap="none">
            <a:spAutoFit/>
          </a:bodyPr>
          <a:lstStyle/>
          <a:p>
            <a:r>
              <a:rPr lang="en-GB" sz="2400" u="sng" dirty="0">
                <a:solidFill>
                  <a:schemeClr val="bg1"/>
                </a:solidFill>
              </a:rPr>
              <a:t>RFx questions</a:t>
            </a:r>
            <a:endParaRPr lang="en-GB" sz="2400" u="sng" dirty="0"/>
          </a:p>
        </p:txBody>
      </p:sp>
    </p:spTree>
    <p:extLst>
      <p:ext uri="{BB962C8B-B14F-4D97-AF65-F5344CB8AC3E}">
        <p14:creationId xmlns:p14="http://schemas.microsoft.com/office/powerpoint/2010/main" val="313419164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person, indoor, front&#10;&#10;Description automatically generated">
            <a:extLst>
              <a:ext uri="{FF2B5EF4-FFF2-40B4-BE49-F238E27FC236}">
                <a16:creationId xmlns:a16="http://schemas.microsoft.com/office/drawing/2014/main" id="{499AD5AE-0E72-4DE2-B7A6-E0ACCD63C5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8463"/>
            <a:ext cx="12305265" cy="8187233"/>
          </a:xfrm>
          <a:prstGeom prst="rect">
            <a:avLst/>
          </a:prstGeom>
        </p:spPr>
      </p:pic>
      <p:sp>
        <p:nvSpPr>
          <p:cNvPr id="4" name="TextBox 3">
            <a:extLst>
              <a:ext uri="{FF2B5EF4-FFF2-40B4-BE49-F238E27FC236}">
                <a16:creationId xmlns:a16="http://schemas.microsoft.com/office/drawing/2014/main" id="{31C2DF6D-316C-433C-97C1-97AF406FEEA7}"/>
              </a:ext>
            </a:extLst>
          </p:cNvPr>
          <p:cNvSpPr txBox="1"/>
          <p:nvPr/>
        </p:nvSpPr>
        <p:spPr>
          <a:xfrm>
            <a:off x="8788838" y="4671987"/>
            <a:ext cx="2611224" cy="1569660"/>
          </a:xfrm>
          <a:prstGeom prst="rect">
            <a:avLst/>
          </a:prstGeom>
          <a:solidFill>
            <a:schemeClr val="accent1">
              <a:lumMod val="20000"/>
              <a:lumOff val="80000"/>
            </a:schemeClr>
          </a:solidFill>
          <a:ln>
            <a:noFill/>
          </a:ln>
        </p:spPr>
        <p:txBody>
          <a:bodyPr wrap="square" rtlCol="0">
            <a:spAutoFit/>
          </a:bodyPr>
          <a:lstStyle/>
          <a:p>
            <a:pPr algn="ctr"/>
            <a:r>
              <a:rPr lang="en-GB" sz="2400" dirty="0">
                <a:solidFill>
                  <a:srgbClr val="2879B0"/>
                </a:solidFill>
              </a:rPr>
              <a:t>If you’ve not quickly mastered virtual pitching, you’re in trouble</a:t>
            </a:r>
          </a:p>
        </p:txBody>
      </p:sp>
      <p:sp>
        <p:nvSpPr>
          <p:cNvPr id="5" name="Star: 5 Points 4">
            <a:extLst>
              <a:ext uri="{FF2B5EF4-FFF2-40B4-BE49-F238E27FC236}">
                <a16:creationId xmlns:a16="http://schemas.microsoft.com/office/drawing/2014/main" id="{60CB6E36-0332-485B-85A3-E77F4D5BA6C2}"/>
              </a:ext>
            </a:extLst>
          </p:cNvPr>
          <p:cNvSpPr/>
          <p:nvPr/>
        </p:nvSpPr>
        <p:spPr>
          <a:xfrm>
            <a:off x="11241464" y="4443853"/>
            <a:ext cx="524586" cy="456268"/>
          </a:xfrm>
          <a:prstGeom prst="star5">
            <a:avLst>
              <a:gd name="adj" fmla="val 26837"/>
              <a:gd name="hf" fmla="val 105146"/>
              <a:gd name="vf" fmla="val 110557"/>
            </a:avLst>
          </a:prstGeom>
          <a:solidFill>
            <a:srgbClr val="FFC00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00B050"/>
              </a:solidFill>
            </a:endParaRPr>
          </a:p>
        </p:txBody>
      </p:sp>
    </p:spTree>
    <p:extLst>
      <p:ext uri="{BB962C8B-B14F-4D97-AF65-F5344CB8AC3E}">
        <p14:creationId xmlns:p14="http://schemas.microsoft.com/office/powerpoint/2010/main" val="69326394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wimming, reef, coral, underwater&#10;&#10;Description automatically generated">
            <a:extLst>
              <a:ext uri="{FF2B5EF4-FFF2-40B4-BE49-F238E27FC236}">
                <a16:creationId xmlns:a16="http://schemas.microsoft.com/office/drawing/2014/main" id="{0D093271-122D-4661-90AA-B8F50EC3B2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0859" y="-94268"/>
            <a:ext cx="16515463" cy="7249211"/>
          </a:xfrm>
          <a:prstGeom prst="rect">
            <a:avLst/>
          </a:prstGeom>
        </p:spPr>
      </p:pic>
      <p:sp>
        <p:nvSpPr>
          <p:cNvPr id="2" name="Rectangle 1">
            <a:extLst>
              <a:ext uri="{FF2B5EF4-FFF2-40B4-BE49-F238E27FC236}">
                <a16:creationId xmlns:a16="http://schemas.microsoft.com/office/drawing/2014/main" id="{DDE58F27-C8C3-489A-BB3F-D9087562A7EF}"/>
              </a:ext>
            </a:extLst>
          </p:cNvPr>
          <p:cNvSpPr/>
          <p:nvPr/>
        </p:nvSpPr>
        <p:spPr>
          <a:xfrm>
            <a:off x="219959" y="148420"/>
            <a:ext cx="4587711" cy="1200329"/>
          </a:xfrm>
          <a:prstGeom prst="rect">
            <a:avLst/>
          </a:prstGeom>
        </p:spPr>
        <p:txBody>
          <a:bodyPr wrap="square">
            <a:spAutoFit/>
          </a:bodyPr>
          <a:lstStyle/>
          <a:p>
            <a:r>
              <a:rPr lang="en-GB" sz="2400" dirty="0">
                <a:solidFill>
                  <a:schemeClr val="bg1"/>
                </a:solidFill>
              </a:rPr>
              <a:t>Describe </a:t>
            </a:r>
            <a:r>
              <a:rPr lang="en-GB" sz="2400" b="1" dirty="0">
                <a:solidFill>
                  <a:schemeClr val="bg1"/>
                </a:solidFill>
              </a:rPr>
              <a:t>a moment </a:t>
            </a:r>
            <a:r>
              <a:rPr lang="en-GB" sz="2400" dirty="0">
                <a:solidFill>
                  <a:schemeClr val="bg1"/>
                </a:solidFill>
              </a:rPr>
              <a:t>from lockdown that will </a:t>
            </a:r>
            <a:r>
              <a:rPr lang="en-GB" sz="2400" b="1" dirty="0">
                <a:solidFill>
                  <a:schemeClr val="bg1"/>
                </a:solidFill>
              </a:rPr>
              <a:t>stay with you forever</a:t>
            </a:r>
          </a:p>
        </p:txBody>
      </p:sp>
      <p:sp>
        <p:nvSpPr>
          <p:cNvPr id="5" name="Rectangle 4">
            <a:extLst>
              <a:ext uri="{FF2B5EF4-FFF2-40B4-BE49-F238E27FC236}">
                <a16:creationId xmlns:a16="http://schemas.microsoft.com/office/drawing/2014/main" id="{63DB2DBC-61D3-4631-A95A-2B508C21B24E}"/>
              </a:ext>
            </a:extLst>
          </p:cNvPr>
          <p:cNvSpPr/>
          <p:nvPr/>
        </p:nvSpPr>
        <p:spPr>
          <a:xfrm>
            <a:off x="908116" y="2611301"/>
            <a:ext cx="6096000" cy="2554545"/>
          </a:xfrm>
          <a:prstGeom prst="rect">
            <a:avLst/>
          </a:prstGeom>
        </p:spPr>
        <p:txBody>
          <a:bodyPr>
            <a:spAutoFit/>
          </a:bodyPr>
          <a:lstStyle/>
          <a:p>
            <a:r>
              <a:rPr lang="en-GB" sz="2000" b="1" dirty="0">
                <a:solidFill>
                  <a:schemeClr val="bg1"/>
                </a:solidFill>
              </a:rPr>
              <a:t>Mum surviving Covid</a:t>
            </a:r>
            <a:r>
              <a:rPr lang="en-GB" sz="2000" dirty="0">
                <a:solidFill>
                  <a:schemeClr val="bg1"/>
                </a:solidFill>
              </a:rPr>
              <a:t>, and the emotional rollercoaster that came with it. When the negative feelings of </a:t>
            </a:r>
            <a:r>
              <a:rPr lang="en-GB" sz="2000" b="1" dirty="0">
                <a:solidFill>
                  <a:schemeClr val="bg1"/>
                </a:solidFill>
              </a:rPr>
              <a:t>helplessness</a:t>
            </a:r>
            <a:r>
              <a:rPr lang="en-GB" sz="2000" dirty="0">
                <a:solidFill>
                  <a:schemeClr val="bg1"/>
                </a:solidFill>
              </a:rPr>
              <a:t>, fear, sadness and panic were slowly replaced by </a:t>
            </a:r>
            <a:r>
              <a:rPr lang="en-GB" sz="2000" b="1" dirty="0">
                <a:solidFill>
                  <a:schemeClr val="bg1"/>
                </a:solidFill>
              </a:rPr>
              <a:t>reassurance</a:t>
            </a:r>
            <a:r>
              <a:rPr lang="en-GB" sz="2000" dirty="0">
                <a:solidFill>
                  <a:schemeClr val="bg1"/>
                </a:solidFill>
              </a:rPr>
              <a:t>, hope, and joy when that good news call came, it felt like a big </a:t>
            </a:r>
            <a:r>
              <a:rPr lang="en-GB" sz="2000" b="1" dirty="0">
                <a:solidFill>
                  <a:schemeClr val="bg1"/>
                </a:solidFill>
              </a:rPr>
              <a:t>warm hug directly from the NHS</a:t>
            </a:r>
            <a:r>
              <a:rPr lang="en-GB" sz="2000" dirty="0">
                <a:solidFill>
                  <a:schemeClr val="bg1"/>
                </a:solidFill>
              </a:rPr>
              <a:t>. No idea how she beat it, but the day that call came </a:t>
            </a:r>
            <a:r>
              <a:rPr lang="en-GB" sz="2000" b="1" dirty="0">
                <a:solidFill>
                  <a:schemeClr val="bg1"/>
                </a:solidFill>
              </a:rPr>
              <a:t>"she's tested negative"</a:t>
            </a:r>
            <a:r>
              <a:rPr lang="en-GB" sz="2000" dirty="0">
                <a:solidFill>
                  <a:schemeClr val="bg1"/>
                </a:solidFill>
              </a:rPr>
              <a:t> will, absolutely, stay with me forever.</a:t>
            </a:r>
          </a:p>
        </p:txBody>
      </p:sp>
    </p:spTree>
    <p:extLst>
      <p:ext uri="{BB962C8B-B14F-4D97-AF65-F5344CB8AC3E}">
        <p14:creationId xmlns:p14="http://schemas.microsoft.com/office/powerpoint/2010/main" val="188911610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a brick building&#10;&#10;Description automatically generated">
            <a:extLst>
              <a:ext uri="{FF2B5EF4-FFF2-40B4-BE49-F238E27FC236}">
                <a16:creationId xmlns:a16="http://schemas.microsoft.com/office/drawing/2014/main" id="{65D6E519-A97F-4CE7-B9AC-30E8C807B7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616" y="-953732"/>
            <a:ext cx="12670094" cy="8446729"/>
          </a:xfrm>
          <a:prstGeom prst="rect">
            <a:avLst/>
          </a:prstGeom>
        </p:spPr>
      </p:pic>
      <p:sp>
        <p:nvSpPr>
          <p:cNvPr id="6" name="Rectangle 5">
            <a:extLst>
              <a:ext uri="{FF2B5EF4-FFF2-40B4-BE49-F238E27FC236}">
                <a16:creationId xmlns:a16="http://schemas.microsoft.com/office/drawing/2014/main" id="{07B771AB-0358-473C-BEF7-82CB5E2A8322}"/>
              </a:ext>
            </a:extLst>
          </p:cNvPr>
          <p:cNvSpPr/>
          <p:nvPr/>
        </p:nvSpPr>
        <p:spPr>
          <a:xfrm>
            <a:off x="1459339" y="5058537"/>
            <a:ext cx="9259692" cy="22058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“Indicative, rather than statistically significant”</a:t>
            </a:r>
          </a:p>
        </p:txBody>
      </p:sp>
    </p:spTree>
    <p:extLst>
      <p:ext uri="{BB962C8B-B14F-4D97-AF65-F5344CB8AC3E}">
        <p14:creationId xmlns:p14="http://schemas.microsoft.com/office/powerpoint/2010/main" val="61402995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cklace&#10;&#10;Description automatically generated">
            <a:extLst>
              <a:ext uri="{FF2B5EF4-FFF2-40B4-BE49-F238E27FC236}">
                <a16:creationId xmlns:a16="http://schemas.microsoft.com/office/drawing/2014/main" id="{B3952832-1056-4DF7-BE85-A0B7A57D8E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42158" y="0"/>
            <a:ext cx="18229834" cy="6858000"/>
          </a:xfrm>
          <a:prstGeom prst="rect">
            <a:avLst/>
          </a:prstGeom>
        </p:spPr>
      </p:pic>
      <p:sp>
        <p:nvSpPr>
          <p:cNvPr id="4" name="Rectangle 3">
            <a:extLst>
              <a:ext uri="{FF2B5EF4-FFF2-40B4-BE49-F238E27FC236}">
                <a16:creationId xmlns:a16="http://schemas.microsoft.com/office/drawing/2014/main" id="{4115441F-1D52-47D1-BC7F-19B933EABB27}"/>
              </a:ext>
            </a:extLst>
          </p:cNvPr>
          <p:cNvSpPr/>
          <p:nvPr/>
        </p:nvSpPr>
        <p:spPr>
          <a:xfrm>
            <a:off x="306371" y="3736332"/>
            <a:ext cx="4595567" cy="1938992"/>
          </a:xfrm>
          <a:prstGeom prst="rect">
            <a:avLst/>
          </a:prstGeom>
          <a:solidFill>
            <a:srgbClr val="00B0F0"/>
          </a:solidFill>
          <a:ln>
            <a:noFill/>
          </a:ln>
        </p:spPr>
        <p:txBody>
          <a:bodyPr wrap="square">
            <a:spAutoFit/>
          </a:bodyPr>
          <a:lstStyle/>
          <a:p>
            <a:r>
              <a:rPr lang="en-GB" sz="2000" dirty="0">
                <a:solidFill>
                  <a:schemeClr val="bg1"/>
                </a:solidFill>
              </a:rPr>
              <a:t>When </a:t>
            </a:r>
            <a:r>
              <a:rPr lang="en-GB" sz="2000" b="1" dirty="0">
                <a:solidFill>
                  <a:schemeClr val="bg1"/>
                </a:solidFill>
              </a:rPr>
              <a:t>my shoulder completely gave way </a:t>
            </a:r>
            <a:r>
              <a:rPr lang="en-GB" sz="2000" dirty="0">
                <a:solidFill>
                  <a:schemeClr val="bg1"/>
                </a:solidFill>
              </a:rPr>
              <a:t>from over working, spending </a:t>
            </a:r>
            <a:r>
              <a:rPr lang="en-GB" sz="2000" b="1" dirty="0">
                <a:solidFill>
                  <a:schemeClr val="bg1"/>
                </a:solidFill>
              </a:rPr>
              <a:t>16 hours a day </a:t>
            </a:r>
            <a:r>
              <a:rPr lang="en-GB" sz="2000" dirty="0">
                <a:solidFill>
                  <a:schemeClr val="bg1"/>
                </a:solidFill>
              </a:rPr>
              <a:t>hunched over a laptop which led to me spending </a:t>
            </a:r>
            <a:r>
              <a:rPr lang="en-GB" sz="2000" b="1" dirty="0">
                <a:solidFill>
                  <a:schemeClr val="bg1"/>
                </a:solidFill>
              </a:rPr>
              <a:t>two miserable weeks </a:t>
            </a:r>
            <a:r>
              <a:rPr lang="en-GB" sz="2000" dirty="0">
                <a:solidFill>
                  <a:schemeClr val="bg1"/>
                </a:solidFill>
              </a:rPr>
              <a:t>lying on the floor, unable to move. </a:t>
            </a:r>
          </a:p>
        </p:txBody>
      </p:sp>
      <p:sp>
        <p:nvSpPr>
          <p:cNvPr id="5" name="Rectangle 4">
            <a:extLst>
              <a:ext uri="{FF2B5EF4-FFF2-40B4-BE49-F238E27FC236}">
                <a16:creationId xmlns:a16="http://schemas.microsoft.com/office/drawing/2014/main" id="{41910710-7A25-4F7E-9667-EE778D61C3B2}"/>
              </a:ext>
            </a:extLst>
          </p:cNvPr>
          <p:cNvSpPr/>
          <p:nvPr/>
        </p:nvSpPr>
        <p:spPr>
          <a:xfrm>
            <a:off x="306371" y="2612948"/>
            <a:ext cx="4595567" cy="707886"/>
          </a:xfrm>
          <a:prstGeom prst="rect">
            <a:avLst/>
          </a:prstGeom>
          <a:solidFill>
            <a:srgbClr val="00B0F0"/>
          </a:solidFill>
          <a:ln>
            <a:noFill/>
          </a:ln>
        </p:spPr>
        <p:txBody>
          <a:bodyPr wrap="square">
            <a:spAutoFit/>
          </a:bodyPr>
          <a:lstStyle/>
          <a:p>
            <a:r>
              <a:rPr lang="en-GB" sz="2000" dirty="0">
                <a:solidFill>
                  <a:schemeClr val="bg1"/>
                </a:solidFill>
              </a:rPr>
              <a:t>When I had to put </a:t>
            </a:r>
            <a:r>
              <a:rPr lang="en-GB" sz="2000" b="1" dirty="0">
                <a:solidFill>
                  <a:schemeClr val="bg1"/>
                </a:solidFill>
              </a:rPr>
              <a:t>a mask on my child</a:t>
            </a:r>
            <a:r>
              <a:rPr lang="en-GB" sz="2000" dirty="0">
                <a:solidFill>
                  <a:schemeClr val="bg1"/>
                </a:solidFill>
              </a:rPr>
              <a:t>...</a:t>
            </a:r>
          </a:p>
        </p:txBody>
      </p:sp>
      <p:sp>
        <p:nvSpPr>
          <p:cNvPr id="6" name="Rectangle 5">
            <a:extLst>
              <a:ext uri="{FF2B5EF4-FFF2-40B4-BE49-F238E27FC236}">
                <a16:creationId xmlns:a16="http://schemas.microsoft.com/office/drawing/2014/main" id="{5C74213A-7080-423C-8777-5C098DE1289E}"/>
              </a:ext>
            </a:extLst>
          </p:cNvPr>
          <p:cNvSpPr/>
          <p:nvPr/>
        </p:nvSpPr>
        <p:spPr>
          <a:xfrm>
            <a:off x="306371" y="1181787"/>
            <a:ext cx="4595567" cy="1015663"/>
          </a:xfrm>
          <a:prstGeom prst="rect">
            <a:avLst/>
          </a:prstGeom>
          <a:solidFill>
            <a:srgbClr val="00B0F0"/>
          </a:solidFill>
          <a:ln>
            <a:noFill/>
          </a:ln>
        </p:spPr>
        <p:txBody>
          <a:bodyPr wrap="square">
            <a:spAutoFit/>
          </a:bodyPr>
          <a:lstStyle/>
          <a:p>
            <a:r>
              <a:rPr lang="en-GB" sz="2000" dirty="0">
                <a:solidFill>
                  <a:schemeClr val="bg1"/>
                </a:solidFill>
              </a:rPr>
              <a:t>Kindness shown by others as a </a:t>
            </a:r>
            <a:r>
              <a:rPr lang="en-GB" sz="2000" b="1" dirty="0">
                <a:solidFill>
                  <a:schemeClr val="bg1"/>
                </a:solidFill>
              </a:rPr>
              <a:t>'shielded' person </a:t>
            </a:r>
            <a:r>
              <a:rPr lang="en-GB" sz="2000" dirty="0">
                <a:solidFill>
                  <a:schemeClr val="bg1"/>
                </a:solidFill>
              </a:rPr>
              <a:t>in ensuring that we always had provisions.</a:t>
            </a:r>
          </a:p>
        </p:txBody>
      </p:sp>
    </p:spTree>
    <p:extLst>
      <p:ext uri="{BB962C8B-B14F-4D97-AF65-F5344CB8AC3E}">
        <p14:creationId xmlns:p14="http://schemas.microsoft.com/office/powerpoint/2010/main" val="203003944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fferent, photo, many, various&#10;&#10;Description automatically generated">
            <a:extLst>
              <a:ext uri="{FF2B5EF4-FFF2-40B4-BE49-F238E27FC236}">
                <a16:creationId xmlns:a16="http://schemas.microsoft.com/office/drawing/2014/main" id="{01967F2F-D811-4F44-9AAD-3F9785C73A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180" y="-64655"/>
            <a:ext cx="19753624" cy="7295014"/>
          </a:xfrm>
          <a:prstGeom prst="rect">
            <a:avLst/>
          </a:prstGeom>
        </p:spPr>
      </p:pic>
      <p:sp>
        <p:nvSpPr>
          <p:cNvPr id="2" name="Rectangle 1">
            <a:extLst>
              <a:ext uri="{FF2B5EF4-FFF2-40B4-BE49-F238E27FC236}">
                <a16:creationId xmlns:a16="http://schemas.microsoft.com/office/drawing/2014/main" id="{1469976B-BA6C-421A-9AC5-B7B0B960D1CE}"/>
              </a:ext>
            </a:extLst>
          </p:cNvPr>
          <p:cNvSpPr/>
          <p:nvPr/>
        </p:nvSpPr>
        <p:spPr>
          <a:xfrm>
            <a:off x="3038568" y="798963"/>
            <a:ext cx="6096000" cy="707886"/>
          </a:xfrm>
          <a:prstGeom prst="rect">
            <a:avLst/>
          </a:prstGeom>
          <a:solidFill>
            <a:schemeClr val="bg1"/>
          </a:solidFill>
          <a:ln w="57150">
            <a:solidFill>
              <a:schemeClr val="accent1"/>
            </a:solidFill>
          </a:ln>
        </p:spPr>
        <p:txBody>
          <a:bodyPr>
            <a:spAutoFit/>
          </a:bodyPr>
          <a:lstStyle/>
          <a:p>
            <a:pPr algn="ctr"/>
            <a:r>
              <a:rPr lang="en-GB" sz="2000" dirty="0"/>
              <a:t>The sense of </a:t>
            </a:r>
            <a:r>
              <a:rPr lang="en-GB" sz="2000" b="1" dirty="0"/>
              <a:t>potential apocalypse </a:t>
            </a:r>
            <a:r>
              <a:rPr lang="en-GB" sz="2000" dirty="0"/>
              <a:t>early in the lockdown. </a:t>
            </a:r>
          </a:p>
        </p:txBody>
      </p:sp>
      <p:sp>
        <p:nvSpPr>
          <p:cNvPr id="5" name="Rectangle 4">
            <a:extLst>
              <a:ext uri="{FF2B5EF4-FFF2-40B4-BE49-F238E27FC236}">
                <a16:creationId xmlns:a16="http://schemas.microsoft.com/office/drawing/2014/main" id="{9D76B11A-24C2-4592-9137-1D9F0C468FB0}"/>
              </a:ext>
            </a:extLst>
          </p:cNvPr>
          <p:cNvSpPr/>
          <p:nvPr/>
        </p:nvSpPr>
        <p:spPr>
          <a:xfrm>
            <a:off x="3038568" y="1980771"/>
            <a:ext cx="6096000" cy="707886"/>
          </a:xfrm>
          <a:prstGeom prst="rect">
            <a:avLst/>
          </a:prstGeom>
          <a:solidFill>
            <a:schemeClr val="bg1"/>
          </a:solidFill>
          <a:ln w="57150">
            <a:solidFill>
              <a:schemeClr val="accent1"/>
            </a:solidFill>
          </a:ln>
        </p:spPr>
        <p:txBody>
          <a:bodyPr>
            <a:spAutoFit/>
          </a:bodyPr>
          <a:lstStyle/>
          <a:p>
            <a:pPr algn="ctr"/>
            <a:r>
              <a:rPr lang="en-GB" sz="2000" dirty="0"/>
              <a:t>The </a:t>
            </a:r>
            <a:r>
              <a:rPr lang="en-GB" sz="2000" b="1" dirty="0"/>
              <a:t>lonely moments </a:t>
            </a:r>
            <a:r>
              <a:rPr lang="en-GB" sz="2000" dirty="0"/>
              <a:t>where the future looked very bleak.</a:t>
            </a:r>
          </a:p>
        </p:txBody>
      </p:sp>
      <p:sp>
        <p:nvSpPr>
          <p:cNvPr id="6" name="Rectangle 5">
            <a:extLst>
              <a:ext uri="{FF2B5EF4-FFF2-40B4-BE49-F238E27FC236}">
                <a16:creationId xmlns:a16="http://schemas.microsoft.com/office/drawing/2014/main" id="{7D0C987B-1767-4CCC-9021-201ACD40D336}"/>
              </a:ext>
            </a:extLst>
          </p:cNvPr>
          <p:cNvSpPr/>
          <p:nvPr/>
        </p:nvSpPr>
        <p:spPr>
          <a:xfrm>
            <a:off x="3019704" y="4910644"/>
            <a:ext cx="6096000" cy="1323439"/>
          </a:xfrm>
          <a:prstGeom prst="rect">
            <a:avLst/>
          </a:prstGeom>
          <a:solidFill>
            <a:schemeClr val="bg1"/>
          </a:solidFill>
          <a:ln w="57150">
            <a:solidFill>
              <a:schemeClr val="accent1"/>
            </a:solidFill>
          </a:ln>
        </p:spPr>
        <p:txBody>
          <a:bodyPr>
            <a:spAutoFit/>
          </a:bodyPr>
          <a:lstStyle/>
          <a:p>
            <a:pPr algn="ctr"/>
            <a:r>
              <a:rPr lang="en-GB" sz="2000" dirty="0"/>
              <a:t>The </a:t>
            </a:r>
            <a:r>
              <a:rPr lang="en-GB" sz="2000" b="1" dirty="0"/>
              <a:t>sick feeling </a:t>
            </a:r>
            <a:r>
              <a:rPr lang="en-GB" sz="2000" dirty="0"/>
              <a:t>you get as you watch your company's revenue in freefall, sudden news of pay reductions and </a:t>
            </a:r>
            <a:r>
              <a:rPr lang="en-GB" sz="2000" b="1" dirty="0"/>
              <a:t>wondering if you'll be able to feed your family </a:t>
            </a:r>
            <a:r>
              <a:rPr lang="en-GB" sz="2000" dirty="0"/>
              <a:t>in a month’s time.....</a:t>
            </a:r>
          </a:p>
        </p:txBody>
      </p:sp>
      <p:sp>
        <p:nvSpPr>
          <p:cNvPr id="7" name="Rectangle 6">
            <a:extLst>
              <a:ext uri="{FF2B5EF4-FFF2-40B4-BE49-F238E27FC236}">
                <a16:creationId xmlns:a16="http://schemas.microsoft.com/office/drawing/2014/main" id="{6736F10F-AC52-4143-B868-7B105813B61B}"/>
              </a:ext>
            </a:extLst>
          </p:cNvPr>
          <p:cNvSpPr/>
          <p:nvPr/>
        </p:nvSpPr>
        <p:spPr>
          <a:xfrm>
            <a:off x="3019704" y="3162579"/>
            <a:ext cx="6096000" cy="400110"/>
          </a:xfrm>
          <a:prstGeom prst="rect">
            <a:avLst/>
          </a:prstGeom>
          <a:solidFill>
            <a:schemeClr val="bg1"/>
          </a:solidFill>
          <a:ln w="57150">
            <a:solidFill>
              <a:schemeClr val="accent1"/>
            </a:solidFill>
          </a:ln>
        </p:spPr>
        <p:txBody>
          <a:bodyPr>
            <a:spAutoFit/>
          </a:bodyPr>
          <a:lstStyle/>
          <a:p>
            <a:pPr algn="ctr"/>
            <a:r>
              <a:rPr lang="en-GB" sz="2000" b="1" dirty="0"/>
              <a:t>Talking to people through windows. </a:t>
            </a:r>
          </a:p>
        </p:txBody>
      </p:sp>
      <p:sp>
        <p:nvSpPr>
          <p:cNvPr id="8" name="Rectangle 7">
            <a:extLst>
              <a:ext uri="{FF2B5EF4-FFF2-40B4-BE49-F238E27FC236}">
                <a16:creationId xmlns:a16="http://schemas.microsoft.com/office/drawing/2014/main" id="{3001B90C-9712-487D-B4F6-B84455B070C2}"/>
              </a:ext>
            </a:extLst>
          </p:cNvPr>
          <p:cNvSpPr/>
          <p:nvPr/>
        </p:nvSpPr>
        <p:spPr>
          <a:xfrm>
            <a:off x="3019704" y="4036611"/>
            <a:ext cx="6096000" cy="400110"/>
          </a:xfrm>
          <a:prstGeom prst="rect">
            <a:avLst/>
          </a:prstGeom>
          <a:solidFill>
            <a:schemeClr val="bg1"/>
          </a:solidFill>
          <a:ln w="57150">
            <a:solidFill>
              <a:schemeClr val="accent1"/>
            </a:solidFill>
          </a:ln>
        </p:spPr>
        <p:txBody>
          <a:bodyPr>
            <a:spAutoFit/>
          </a:bodyPr>
          <a:lstStyle/>
          <a:p>
            <a:pPr algn="ctr"/>
            <a:r>
              <a:rPr lang="en-GB" sz="2000" b="1" dirty="0"/>
              <a:t>Reduced freedom.</a:t>
            </a:r>
          </a:p>
        </p:txBody>
      </p:sp>
    </p:spTree>
    <p:extLst>
      <p:ext uri="{BB962C8B-B14F-4D97-AF65-F5344CB8AC3E}">
        <p14:creationId xmlns:p14="http://schemas.microsoft.com/office/powerpoint/2010/main" val="415807331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animal, mammal&#10;&#10;Description automatically generated">
            <a:extLst>
              <a:ext uri="{FF2B5EF4-FFF2-40B4-BE49-F238E27FC236}">
                <a16:creationId xmlns:a16="http://schemas.microsoft.com/office/drawing/2014/main" id="{58B59840-D8EE-4102-ACBF-D3E4F68BBB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04451"/>
            <a:ext cx="12192000" cy="8128000"/>
          </a:xfrm>
          <a:prstGeom prst="rect">
            <a:avLst/>
          </a:prstGeom>
        </p:spPr>
      </p:pic>
      <p:sp>
        <p:nvSpPr>
          <p:cNvPr id="4" name="Rectangle 3">
            <a:extLst>
              <a:ext uri="{FF2B5EF4-FFF2-40B4-BE49-F238E27FC236}">
                <a16:creationId xmlns:a16="http://schemas.microsoft.com/office/drawing/2014/main" id="{1615595F-A6D4-42BE-AE1C-6033DF370B2D}"/>
              </a:ext>
            </a:extLst>
          </p:cNvPr>
          <p:cNvSpPr/>
          <p:nvPr/>
        </p:nvSpPr>
        <p:spPr>
          <a:xfrm>
            <a:off x="5504873" y="686045"/>
            <a:ext cx="6096000" cy="2862322"/>
          </a:xfrm>
          <a:prstGeom prst="rect">
            <a:avLst/>
          </a:prstGeom>
        </p:spPr>
        <p:txBody>
          <a:bodyPr>
            <a:spAutoFit/>
          </a:bodyPr>
          <a:lstStyle/>
          <a:p>
            <a:r>
              <a:rPr lang="en-GB" sz="2000" dirty="0">
                <a:solidFill>
                  <a:schemeClr val="bg1"/>
                </a:solidFill>
              </a:rPr>
              <a:t>The emergence of </a:t>
            </a:r>
            <a:r>
              <a:rPr lang="en-GB" sz="2000" b="1" dirty="0">
                <a:solidFill>
                  <a:schemeClr val="bg1"/>
                </a:solidFill>
              </a:rPr>
              <a:t>wildlife</a:t>
            </a:r>
            <a:r>
              <a:rPr lang="en-GB" sz="2000" dirty="0">
                <a:solidFill>
                  <a:schemeClr val="bg1"/>
                </a:solidFill>
              </a:rPr>
              <a:t>.</a:t>
            </a:r>
          </a:p>
          <a:p>
            <a:endParaRPr lang="en-GB" sz="2000" dirty="0">
              <a:solidFill>
                <a:schemeClr val="bg1"/>
              </a:solidFill>
            </a:endParaRPr>
          </a:p>
          <a:p>
            <a:r>
              <a:rPr lang="en-GB" sz="2000" dirty="0">
                <a:solidFill>
                  <a:schemeClr val="bg1"/>
                </a:solidFill>
              </a:rPr>
              <a:t>The </a:t>
            </a:r>
            <a:r>
              <a:rPr lang="en-GB" sz="2000" b="1" dirty="0">
                <a:solidFill>
                  <a:schemeClr val="bg1"/>
                </a:solidFill>
              </a:rPr>
              <a:t>silence </a:t>
            </a:r>
            <a:r>
              <a:rPr lang="en-GB" sz="2000" dirty="0">
                <a:solidFill>
                  <a:schemeClr val="bg1"/>
                </a:solidFill>
              </a:rPr>
              <a:t>and </a:t>
            </a:r>
            <a:r>
              <a:rPr lang="en-GB" sz="2000" b="1" dirty="0">
                <a:solidFill>
                  <a:schemeClr val="bg1"/>
                </a:solidFill>
              </a:rPr>
              <a:t>clean air</a:t>
            </a:r>
            <a:r>
              <a:rPr lang="en-GB" sz="2000" dirty="0">
                <a:solidFill>
                  <a:schemeClr val="bg1"/>
                </a:solidFill>
              </a:rPr>
              <a:t>, the </a:t>
            </a:r>
            <a:r>
              <a:rPr lang="en-GB" sz="2000" b="1" dirty="0">
                <a:solidFill>
                  <a:schemeClr val="bg1"/>
                </a:solidFill>
              </a:rPr>
              <a:t>compassion</a:t>
            </a:r>
            <a:r>
              <a:rPr lang="en-GB" sz="2000" dirty="0">
                <a:solidFill>
                  <a:schemeClr val="bg1"/>
                </a:solidFill>
              </a:rPr>
              <a:t>. </a:t>
            </a:r>
          </a:p>
          <a:p>
            <a:endParaRPr lang="en-GB" sz="2000" dirty="0">
              <a:solidFill>
                <a:schemeClr val="bg1"/>
              </a:solidFill>
            </a:endParaRPr>
          </a:p>
          <a:p>
            <a:r>
              <a:rPr lang="en-GB" sz="2000" dirty="0">
                <a:solidFill>
                  <a:schemeClr val="bg1"/>
                </a:solidFill>
              </a:rPr>
              <a:t>Driving on the A1 and </a:t>
            </a:r>
            <a:r>
              <a:rPr lang="en-GB" sz="2000" b="1" dirty="0">
                <a:solidFill>
                  <a:schemeClr val="bg1"/>
                </a:solidFill>
              </a:rPr>
              <a:t>not seeing a single other car</a:t>
            </a:r>
            <a:r>
              <a:rPr lang="en-GB" sz="2000" dirty="0">
                <a:solidFill>
                  <a:schemeClr val="bg1"/>
                </a:solidFill>
              </a:rPr>
              <a:t>; it was like something out of an </a:t>
            </a:r>
            <a:r>
              <a:rPr lang="en-GB" sz="2000" b="1" dirty="0">
                <a:solidFill>
                  <a:schemeClr val="bg1"/>
                </a:solidFill>
              </a:rPr>
              <a:t>Armageddon movie</a:t>
            </a:r>
            <a:r>
              <a:rPr lang="en-GB" sz="2000" dirty="0">
                <a:solidFill>
                  <a:schemeClr val="bg1"/>
                </a:solidFill>
              </a:rPr>
              <a:t>!</a:t>
            </a:r>
          </a:p>
          <a:p>
            <a:endParaRPr lang="en-GB" sz="2000" dirty="0">
              <a:solidFill>
                <a:schemeClr val="bg1"/>
              </a:solidFill>
            </a:endParaRPr>
          </a:p>
          <a:p>
            <a:r>
              <a:rPr lang="en-GB" sz="2000" b="1" dirty="0">
                <a:solidFill>
                  <a:schemeClr val="bg1"/>
                </a:solidFill>
              </a:rPr>
              <a:t>Photos of London, Paris and New York empty</a:t>
            </a:r>
            <a:r>
              <a:rPr lang="en-GB" sz="2000" dirty="0">
                <a:solidFill>
                  <a:schemeClr val="bg1"/>
                </a:solidFill>
              </a:rPr>
              <a:t>.</a:t>
            </a:r>
          </a:p>
        </p:txBody>
      </p:sp>
    </p:spTree>
    <p:extLst>
      <p:ext uri="{BB962C8B-B14F-4D97-AF65-F5344CB8AC3E}">
        <p14:creationId xmlns:p14="http://schemas.microsoft.com/office/powerpoint/2010/main" val="420010024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young, front&#10;&#10;Description automatically generated">
            <a:extLst>
              <a:ext uri="{FF2B5EF4-FFF2-40B4-BE49-F238E27FC236}">
                <a16:creationId xmlns:a16="http://schemas.microsoft.com/office/drawing/2014/main" id="{103E4F86-D5B6-46E2-9DC1-447793BD5B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55" y="-763296"/>
            <a:ext cx="12333214" cy="8226278"/>
          </a:xfrm>
          <a:prstGeom prst="rect">
            <a:avLst/>
          </a:prstGeom>
        </p:spPr>
      </p:pic>
      <p:sp>
        <p:nvSpPr>
          <p:cNvPr id="4" name="Rectangle 3">
            <a:extLst>
              <a:ext uri="{FF2B5EF4-FFF2-40B4-BE49-F238E27FC236}">
                <a16:creationId xmlns:a16="http://schemas.microsoft.com/office/drawing/2014/main" id="{9A733233-A5C8-46FB-953A-33F620561A3E}"/>
              </a:ext>
            </a:extLst>
          </p:cNvPr>
          <p:cNvSpPr/>
          <p:nvPr/>
        </p:nvSpPr>
        <p:spPr>
          <a:xfrm>
            <a:off x="822037" y="926375"/>
            <a:ext cx="6096000" cy="707886"/>
          </a:xfrm>
          <a:prstGeom prst="rect">
            <a:avLst/>
          </a:prstGeom>
          <a:solidFill>
            <a:srgbClr val="00B0F0"/>
          </a:solidFill>
        </p:spPr>
        <p:txBody>
          <a:bodyPr>
            <a:spAutoFit/>
          </a:bodyPr>
          <a:lstStyle/>
          <a:p>
            <a:r>
              <a:rPr lang="en-GB" sz="2000" b="1" dirty="0">
                <a:solidFill>
                  <a:schemeClr val="bg1"/>
                </a:solidFill>
              </a:rPr>
              <a:t>Queuing for supermarkets </a:t>
            </a:r>
            <a:r>
              <a:rPr lang="en-GB" sz="2000" dirty="0">
                <a:solidFill>
                  <a:schemeClr val="bg1"/>
                </a:solidFill>
              </a:rPr>
              <a:t>only to find empty shelves! </a:t>
            </a:r>
          </a:p>
        </p:txBody>
      </p:sp>
      <p:sp>
        <p:nvSpPr>
          <p:cNvPr id="5" name="Rectangle 4">
            <a:extLst>
              <a:ext uri="{FF2B5EF4-FFF2-40B4-BE49-F238E27FC236}">
                <a16:creationId xmlns:a16="http://schemas.microsoft.com/office/drawing/2014/main" id="{BDDAF052-9B93-474F-BA8E-7244619A1A81}"/>
              </a:ext>
            </a:extLst>
          </p:cNvPr>
          <p:cNvSpPr/>
          <p:nvPr/>
        </p:nvSpPr>
        <p:spPr>
          <a:xfrm>
            <a:off x="822037" y="2220862"/>
            <a:ext cx="6096000" cy="707886"/>
          </a:xfrm>
          <a:prstGeom prst="rect">
            <a:avLst/>
          </a:prstGeom>
          <a:solidFill>
            <a:srgbClr val="00B0F0"/>
          </a:solidFill>
        </p:spPr>
        <p:txBody>
          <a:bodyPr>
            <a:spAutoFit/>
          </a:bodyPr>
          <a:lstStyle/>
          <a:p>
            <a:r>
              <a:rPr lang="en-GB" sz="2000" dirty="0">
                <a:solidFill>
                  <a:schemeClr val="bg1"/>
                </a:solidFill>
              </a:rPr>
              <a:t>Dress up </a:t>
            </a:r>
            <a:r>
              <a:rPr lang="en-GB" sz="2000" b="1" dirty="0">
                <a:solidFill>
                  <a:schemeClr val="bg1"/>
                </a:solidFill>
              </a:rPr>
              <a:t>theme nights</a:t>
            </a:r>
            <a:r>
              <a:rPr lang="en-GB" sz="2000" dirty="0">
                <a:solidFill>
                  <a:schemeClr val="bg1"/>
                </a:solidFill>
              </a:rPr>
              <a:t>! Matching the food (dinner), fancy dress &amp; music to different countries/cultures.</a:t>
            </a:r>
          </a:p>
        </p:txBody>
      </p:sp>
      <p:sp>
        <p:nvSpPr>
          <p:cNvPr id="6" name="Rectangle 5">
            <a:extLst>
              <a:ext uri="{FF2B5EF4-FFF2-40B4-BE49-F238E27FC236}">
                <a16:creationId xmlns:a16="http://schemas.microsoft.com/office/drawing/2014/main" id="{57AF46DB-871A-4143-A6A9-21612C2250BB}"/>
              </a:ext>
            </a:extLst>
          </p:cNvPr>
          <p:cNvSpPr/>
          <p:nvPr/>
        </p:nvSpPr>
        <p:spPr>
          <a:xfrm>
            <a:off x="822037" y="3515349"/>
            <a:ext cx="6096000" cy="1938992"/>
          </a:xfrm>
          <a:prstGeom prst="rect">
            <a:avLst/>
          </a:prstGeom>
          <a:solidFill>
            <a:srgbClr val="00B0F0"/>
          </a:solidFill>
        </p:spPr>
        <p:txBody>
          <a:bodyPr>
            <a:spAutoFit/>
          </a:bodyPr>
          <a:lstStyle/>
          <a:p>
            <a:r>
              <a:rPr lang="en-GB" sz="2000" dirty="0">
                <a:solidFill>
                  <a:schemeClr val="bg1"/>
                </a:solidFill>
              </a:rPr>
              <a:t>It was </a:t>
            </a:r>
            <a:r>
              <a:rPr lang="en-GB" sz="2000" b="1" dirty="0">
                <a:solidFill>
                  <a:schemeClr val="bg1"/>
                </a:solidFill>
              </a:rPr>
              <a:t>my birthday </a:t>
            </a:r>
            <a:r>
              <a:rPr lang="en-GB" sz="2000" dirty="0">
                <a:solidFill>
                  <a:schemeClr val="bg1"/>
                </a:solidFill>
              </a:rPr>
              <a:t>at the end of April, so early on but at peak lockdown. I made </a:t>
            </a:r>
            <a:r>
              <a:rPr lang="en-GB" sz="2000" b="1" dirty="0">
                <a:solidFill>
                  <a:schemeClr val="bg1"/>
                </a:solidFill>
              </a:rPr>
              <a:t>rainbow cupcakes </a:t>
            </a:r>
            <a:r>
              <a:rPr lang="en-GB" sz="2000" dirty="0">
                <a:solidFill>
                  <a:schemeClr val="bg1"/>
                </a:solidFill>
              </a:rPr>
              <a:t>for all my neighbours (50 delivered to 25 houses) and my best friend appeared at the end of the driveway, music blasting from her car, for a </a:t>
            </a:r>
            <a:r>
              <a:rPr lang="en-GB" sz="2000" b="1" dirty="0">
                <a:solidFill>
                  <a:schemeClr val="bg1"/>
                </a:solidFill>
              </a:rPr>
              <a:t>lockdown dance party</a:t>
            </a:r>
            <a:r>
              <a:rPr lang="en-GB" sz="2000" dirty="0">
                <a:solidFill>
                  <a:schemeClr val="bg1"/>
                </a:solidFill>
              </a:rPr>
              <a:t>. That was pretty special!</a:t>
            </a:r>
          </a:p>
        </p:txBody>
      </p:sp>
    </p:spTree>
    <p:extLst>
      <p:ext uri="{BB962C8B-B14F-4D97-AF65-F5344CB8AC3E}">
        <p14:creationId xmlns:p14="http://schemas.microsoft.com/office/powerpoint/2010/main" val="372541879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b451087a-0bc5-41f0-bb35-dfb5a79b3ec8" descr="Image">
            <a:extLst>
              <a:ext uri="{FF2B5EF4-FFF2-40B4-BE49-F238E27FC236}">
                <a16:creationId xmlns:a16="http://schemas.microsoft.com/office/drawing/2014/main" id="{29DF87D3-89B1-4F12-9578-5C3FD0EDC42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9648"/>
            <a:ext cx="12192000" cy="914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F42B03C-325C-498E-9922-E9B9701670F3}"/>
              </a:ext>
            </a:extLst>
          </p:cNvPr>
          <p:cNvSpPr/>
          <p:nvPr/>
        </p:nvSpPr>
        <p:spPr>
          <a:xfrm>
            <a:off x="6705600" y="372008"/>
            <a:ext cx="5279923" cy="400110"/>
          </a:xfrm>
          <a:prstGeom prst="rect">
            <a:avLst/>
          </a:prstGeom>
          <a:solidFill>
            <a:schemeClr val="bg1"/>
          </a:solidFill>
          <a:ln w="57150">
            <a:solidFill>
              <a:srgbClr val="00B0F0"/>
            </a:solidFill>
          </a:ln>
        </p:spPr>
        <p:txBody>
          <a:bodyPr wrap="square">
            <a:spAutoFit/>
          </a:bodyPr>
          <a:lstStyle/>
          <a:p>
            <a:pPr algn="ctr"/>
            <a:r>
              <a:rPr lang="en-GB" sz="2000" dirty="0"/>
              <a:t>Unexpected </a:t>
            </a:r>
            <a:r>
              <a:rPr lang="en-GB" sz="2000" b="1" dirty="0"/>
              <a:t>extra time with my little one </a:t>
            </a:r>
            <a:r>
              <a:rPr lang="en-GB" sz="2000" dirty="0"/>
              <a:t>:)</a:t>
            </a:r>
          </a:p>
        </p:txBody>
      </p:sp>
      <p:sp>
        <p:nvSpPr>
          <p:cNvPr id="5" name="Rectangle 4">
            <a:extLst>
              <a:ext uri="{FF2B5EF4-FFF2-40B4-BE49-F238E27FC236}">
                <a16:creationId xmlns:a16="http://schemas.microsoft.com/office/drawing/2014/main" id="{1F719E67-03D7-4796-B74B-632794CEBCC7}"/>
              </a:ext>
            </a:extLst>
          </p:cNvPr>
          <p:cNvSpPr/>
          <p:nvPr/>
        </p:nvSpPr>
        <p:spPr>
          <a:xfrm>
            <a:off x="6705600" y="1510988"/>
            <a:ext cx="5279923" cy="400110"/>
          </a:xfrm>
          <a:prstGeom prst="rect">
            <a:avLst/>
          </a:prstGeom>
          <a:solidFill>
            <a:schemeClr val="bg1"/>
          </a:solidFill>
          <a:ln w="57150">
            <a:solidFill>
              <a:srgbClr val="00B0F0"/>
            </a:solidFill>
          </a:ln>
        </p:spPr>
        <p:txBody>
          <a:bodyPr wrap="square">
            <a:spAutoFit/>
          </a:bodyPr>
          <a:lstStyle/>
          <a:p>
            <a:pPr algn="ctr"/>
            <a:r>
              <a:rPr lang="en-GB" sz="2000" dirty="0"/>
              <a:t>Seeing my third child take their </a:t>
            </a:r>
            <a:r>
              <a:rPr lang="en-GB" sz="2000" b="1" dirty="0"/>
              <a:t>first steps</a:t>
            </a:r>
            <a:r>
              <a:rPr lang="en-GB" sz="2000" dirty="0"/>
              <a:t>.</a:t>
            </a:r>
          </a:p>
        </p:txBody>
      </p:sp>
      <p:sp>
        <p:nvSpPr>
          <p:cNvPr id="6" name="Rectangle 5">
            <a:extLst>
              <a:ext uri="{FF2B5EF4-FFF2-40B4-BE49-F238E27FC236}">
                <a16:creationId xmlns:a16="http://schemas.microsoft.com/office/drawing/2014/main" id="{91B40D2E-2AB5-4A65-8B03-CF72039795BE}"/>
              </a:ext>
            </a:extLst>
          </p:cNvPr>
          <p:cNvSpPr/>
          <p:nvPr/>
        </p:nvSpPr>
        <p:spPr>
          <a:xfrm>
            <a:off x="6705600" y="2649968"/>
            <a:ext cx="5279923" cy="707886"/>
          </a:xfrm>
          <a:prstGeom prst="rect">
            <a:avLst/>
          </a:prstGeom>
          <a:solidFill>
            <a:schemeClr val="bg1"/>
          </a:solidFill>
          <a:ln w="57150">
            <a:solidFill>
              <a:srgbClr val="00B0F0"/>
            </a:solidFill>
          </a:ln>
        </p:spPr>
        <p:txBody>
          <a:bodyPr wrap="square">
            <a:spAutoFit/>
          </a:bodyPr>
          <a:lstStyle/>
          <a:p>
            <a:pPr algn="ctr"/>
            <a:r>
              <a:rPr lang="en-GB" sz="2000" b="1" dirty="0"/>
              <a:t>Juggling home schooling </a:t>
            </a:r>
            <a:r>
              <a:rPr lang="en-GB" sz="2000" dirty="0"/>
              <a:t>while working on a </a:t>
            </a:r>
            <a:r>
              <a:rPr lang="en-GB" sz="2000" b="1" dirty="0"/>
              <a:t>large bid</a:t>
            </a:r>
            <a:r>
              <a:rPr lang="en-GB" sz="2000" dirty="0"/>
              <a:t>. </a:t>
            </a:r>
          </a:p>
        </p:txBody>
      </p:sp>
      <p:sp>
        <p:nvSpPr>
          <p:cNvPr id="7" name="Rectangle 6">
            <a:extLst>
              <a:ext uri="{FF2B5EF4-FFF2-40B4-BE49-F238E27FC236}">
                <a16:creationId xmlns:a16="http://schemas.microsoft.com/office/drawing/2014/main" id="{8A66A252-AC23-4704-A192-B10B35C40554}"/>
              </a:ext>
            </a:extLst>
          </p:cNvPr>
          <p:cNvSpPr/>
          <p:nvPr/>
        </p:nvSpPr>
        <p:spPr>
          <a:xfrm>
            <a:off x="6705600" y="4096725"/>
            <a:ext cx="5279923" cy="707886"/>
          </a:xfrm>
          <a:prstGeom prst="rect">
            <a:avLst/>
          </a:prstGeom>
          <a:solidFill>
            <a:schemeClr val="bg1"/>
          </a:solidFill>
          <a:ln w="57150">
            <a:solidFill>
              <a:srgbClr val="00B0F0"/>
            </a:solidFill>
          </a:ln>
        </p:spPr>
        <p:txBody>
          <a:bodyPr wrap="square">
            <a:spAutoFit/>
          </a:bodyPr>
          <a:lstStyle/>
          <a:p>
            <a:pPr algn="ctr"/>
            <a:r>
              <a:rPr lang="en-GB" sz="2000" b="1" dirty="0"/>
              <a:t>Long days </a:t>
            </a:r>
            <a:r>
              <a:rPr lang="en-GB" sz="2000" dirty="0"/>
              <a:t>- doing 9 to 3 as a teacher and all other hours [on my] normal job</a:t>
            </a:r>
          </a:p>
        </p:txBody>
      </p:sp>
    </p:spTree>
    <p:extLst>
      <p:ext uri="{BB962C8B-B14F-4D97-AF65-F5344CB8AC3E}">
        <p14:creationId xmlns:p14="http://schemas.microsoft.com/office/powerpoint/2010/main" val="396981334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cactus&#10;&#10;Description automatically generated">
            <a:extLst>
              <a:ext uri="{FF2B5EF4-FFF2-40B4-BE49-F238E27FC236}">
                <a16:creationId xmlns:a16="http://schemas.microsoft.com/office/drawing/2014/main" id="{4E1CEC3D-ED66-40CE-938C-3833AF009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0239" y="0"/>
            <a:ext cx="22741154" cy="7390614"/>
          </a:xfrm>
          <a:prstGeom prst="rect">
            <a:avLst/>
          </a:prstGeom>
        </p:spPr>
      </p:pic>
      <p:sp>
        <p:nvSpPr>
          <p:cNvPr id="2" name="Rectangle 1">
            <a:extLst>
              <a:ext uri="{FF2B5EF4-FFF2-40B4-BE49-F238E27FC236}">
                <a16:creationId xmlns:a16="http://schemas.microsoft.com/office/drawing/2014/main" id="{8F505416-E7D9-4794-8AF8-2FFCAD98945D}"/>
              </a:ext>
            </a:extLst>
          </p:cNvPr>
          <p:cNvSpPr/>
          <p:nvPr/>
        </p:nvSpPr>
        <p:spPr>
          <a:xfrm>
            <a:off x="6055149" y="749879"/>
            <a:ext cx="6096000" cy="5016758"/>
          </a:xfrm>
          <a:prstGeom prst="rect">
            <a:avLst/>
          </a:prstGeom>
        </p:spPr>
        <p:txBody>
          <a:bodyPr>
            <a:spAutoFit/>
          </a:bodyPr>
          <a:lstStyle/>
          <a:p>
            <a:r>
              <a:rPr lang="en-GB" sz="2000" dirty="0">
                <a:solidFill>
                  <a:schemeClr val="bg1"/>
                </a:solidFill>
              </a:rPr>
              <a:t>Passing the </a:t>
            </a:r>
            <a:r>
              <a:rPr lang="en-GB" sz="2000" b="1" dirty="0">
                <a:solidFill>
                  <a:schemeClr val="bg1"/>
                </a:solidFill>
              </a:rPr>
              <a:t>APMP Practitioner </a:t>
            </a:r>
            <a:r>
              <a:rPr lang="en-GB" sz="2000" dirty="0">
                <a:solidFill>
                  <a:schemeClr val="bg1"/>
                </a:solidFill>
              </a:rPr>
              <a:t>exam.</a:t>
            </a:r>
          </a:p>
          <a:p>
            <a:endParaRPr lang="en-GB" sz="2000" dirty="0">
              <a:solidFill>
                <a:schemeClr val="bg1"/>
              </a:solidFill>
            </a:endParaRPr>
          </a:p>
          <a:p>
            <a:endParaRPr lang="en-GB" sz="2000" dirty="0">
              <a:solidFill>
                <a:schemeClr val="bg1"/>
              </a:solidFill>
            </a:endParaRPr>
          </a:p>
          <a:p>
            <a:r>
              <a:rPr lang="en-GB" sz="2000" dirty="0">
                <a:solidFill>
                  <a:schemeClr val="bg1"/>
                </a:solidFill>
              </a:rPr>
              <a:t>A client requesting a </a:t>
            </a:r>
            <a:r>
              <a:rPr lang="en-GB" sz="2000" b="1" dirty="0">
                <a:solidFill>
                  <a:schemeClr val="bg1"/>
                </a:solidFill>
              </a:rPr>
              <a:t>hardcopy </a:t>
            </a:r>
            <a:r>
              <a:rPr lang="en-GB" sz="2000" dirty="0">
                <a:solidFill>
                  <a:schemeClr val="bg1"/>
                </a:solidFill>
              </a:rPr>
              <a:t>of the bid and two memory sticks to be </a:t>
            </a:r>
            <a:r>
              <a:rPr lang="en-GB" sz="2000" b="1" dirty="0">
                <a:solidFill>
                  <a:schemeClr val="bg1"/>
                </a:solidFill>
              </a:rPr>
              <a:t>delivered to their site </a:t>
            </a:r>
            <a:r>
              <a:rPr lang="en-GB" sz="2000" dirty="0">
                <a:solidFill>
                  <a:schemeClr val="bg1"/>
                </a:solidFill>
              </a:rPr>
              <a:t>office even though their </a:t>
            </a:r>
            <a:r>
              <a:rPr lang="en-GB" sz="2000" b="1" dirty="0">
                <a:solidFill>
                  <a:schemeClr val="bg1"/>
                </a:solidFill>
              </a:rPr>
              <a:t>site was closed</a:t>
            </a:r>
            <a:r>
              <a:rPr lang="en-GB" sz="2000" dirty="0">
                <a:solidFill>
                  <a:schemeClr val="bg1"/>
                </a:solidFill>
              </a:rPr>
              <a:t>.</a:t>
            </a:r>
          </a:p>
          <a:p>
            <a:endParaRPr lang="en-GB" sz="2000" dirty="0">
              <a:solidFill>
                <a:schemeClr val="bg1"/>
              </a:solidFill>
            </a:endParaRPr>
          </a:p>
          <a:p>
            <a:endParaRPr lang="en-GB" sz="2000" dirty="0">
              <a:solidFill>
                <a:schemeClr val="bg1"/>
              </a:solidFill>
            </a:endParaRPr>
          </a:p>
          <a:p>
            <a:r>
              <a:rPr lang="en-GB" sz="2000" dirty="0">
                <a:solidFill>
                  <a:schemeClr val="bg1"/>
                </a:solidFill>
              </a:rPr>
              <a:t>Having </a:t>
            </a:r>
            <a:r>
              <a:rPr lang="en-GB" sz="2000" b="1" dirty="0">
                <a:solidFill>
                  <a:schemeClr val="bg1"/>
                </a:solidFill>
              </a:rPr>
              <a:t>all 120 people in my bidding function, including me, made redundant </a:t>
            </a:r>
            <a:r>
              <a:rPr lang="en-GB" sz="2000" dirty="0">
                <a:solidFill>
                  <a:schemeClr val="bg1"/>
                </a:solidFill>
              </a:rPr>
              <a:t>and replaced with 9 graduates who have never done bids. I will never forget the sense of </a:t>
            </a:r>
            <a:r>
              <a:rPr lang="en-GB" sz="2000" b="1" dirty="0">
                <a:solidFill>
                  <a:schemeClr val="bg1"/>
                </a:solidFill>
              </a:rPr>
              <a:t>disappointment, betrayal and disgust </a:t>
            </a:r>
            <a:r>
              <a:rPr lang="en-GB" sz="2000" dirty="0">
                <a:solidFill>
                  <a:schemeClr val="bg1"/>
                </a:solidFill>
              </a:rPr>
              <a:t>that bidding (expertise and experience) can be seen as so unvalued and disposable. "It's only project management with some questions thrown in, anyone can do it."</a:t>
            </a:r>
          </a:p>
        </p:txBody>
      </p:sp>
    </p:spTree>
    <p:extLst>
      <p:ext uri="{BB962C8B-B14F-4D97-AF65-F5344CB8AC3E}">
        <p14:creationId xmlns:p14="http://schemas.microsoft.com/office/powerpoint/2010/main" val="91216496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25635DA0-74FE-4DFC-8DFD-62997F7407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7018" y="-81588"/>
            <a:ext cx="12349018" cy="8232679"/>
          </a:xfrm>
          <a:prstGeom prst="rect">
            <a:avLst/>
          </a:prstGeom>
        </p:spPr>
      </p:pic>
      <p:sp>
        <p:nvSpPr>
          <p:cNvPr id="2" name="Rectangle 1">
            <a:extLst>
              <a:ext uri="{FF2B5EF4-FFF2-40B4-BE49-F238E27FC236}">
                <a16:creationId xmlns:a16="http://schemas.microsoft.com/office/drawing/2014/main" id="{AE08C653-75B5-4B97-A1BD-9AB7EBEC587E}"/>
              </a:ext>
            </a:extLst>
          </p:cNvPr>
          <p:cNvSpPr/>
          <p:nvPr/>
        </p:nvSpPr>
        <p:spPr>
          <a:xfrm>
            <a:off x="1108364" y="1382631"/>
            <a:ext cx="6096000" cy="707886"/>
          </a:xfrm>
          <a:prstGeom prst="rect">
            <a:avLst/>
          </a:prstGeom>
          <a:solidFill>
            <a:schemeClr val="bg1"/>
          </a:solidFill>
          <a:ln w="28575">
            <a:solidFill>
              <a:srgbClr val="00B0F0"/>
            </a:solidFill>
          </a:ln>
        </p:spPr>
        <p:txBody>
          <a:bodyPr>
            <a:spAutoFit/>
          </a:bodyPr>
          <a:lstStyle/>
          <a:p>
            <a:r>
              <a:rPr lang="en-GB" sz="2000" dirty="0">
                <a:solidFill>
                  <a:srgbClr val="00B0F0"/>
                </a:solidFill>
              </a:rPr>
              <a:t>That moment when you realise what's really important in life - health, family and contentment.</a:t>
            </a:r>
          </a:p>
        </p:txBody>
      </p:sp>
      <p:sp>
        <p:nvSpPr>
          <p:cNvPr id="5" name="Rectangle 4">
            <a:extLst>
              <a:ext uri="{FF2B5EF4-FFF2-40B4-BE49-F238E27FC236}">
                <a16:creationId xmlns:a16="http://schemas.microsoft.com/office/drawing/2014/main" id="{DF99EF06-4A4E-43F1-A15F-E75E28D15958}"/>
              </a:ext>
            </a:extLst>
          </p:cNvPr>
          <p:cNvSpPr/>
          <p:nvPr/>
        </p:nvSpPr>
        <p:spPr>
          <a:xfrm>
            <a:off x="5352472" y="4939391"/>
            <a:ext cx="6096000" cy="707886"/>
          </a:xfrm>
          <a:prstGeom prst="rect">
            <a:avLst/>
          </a:prstGeom>
          <a:solidFill>
            <a:schemeClr val="bg1"/>
          </a:solidFill>
          <a:ln w="28575">
            <a:solidFill>
              <a:srgbClr val="00B0F0"/>
            </a:solidFill>
          </a:ln>
        </p:spPr>
        <p:txBody>
          <a:bodyPr>
            <a:spAutoFit/>
          </a:bodyPr>
          <a:lstStyle/>
          <a:p>
            <a:r>
              <a:rPr lang="en-GB" sz="2000" dirty="0">
                <a:solidFill>
                  <a:srgbClr val="00B0F0"/>
                </a:solidFill>
              </a:rPr>
              <a:t>I found love during COVID by reconnecting with a colleague from a previous job</a:t>
            </a:r>
          </a:p>
        </p:txBody>
      </p:sp>
    </p:spTree>
    <p:extLst>
      <p:ext uri="{BB962C8B-B14F-4D97-AF65-F5344CB8AC3E}">
        <p14:creationId xmlns:p14="http://schemas.microsoft.com/office/powerpoint/2010/main" val="264650597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67274"/>
            <a:ext cx="4163505" cy="830997"/>
          </a:xfrm>
          <a:prstGeom prst="rect">
            <a:avLst/>
          </a:prstGeom>
        </p:spPr>
        <p:txBody>
          <a:bodyPr wrap="square">
            <a:spAutoFit/>
          </a:bodyPr>
          <a:lstStyle/>
          <a:p>
            <a:r>
              <a:rPr lang="en-GB" sz="2400" dirty="0">
                <a:solidFill>
                  <a:schemeClr val="bg1"/>
                </a:solidFill>
              </a:rPr>
              <a:t>How are you </a:t>
            </a:r>
            <a:r>
              <a:rPr lang="en-GB" sz="2400" b="1" dirty="0">
                <a:solidFill>
                  <a:schemeClr val="bg1"/>
                </a:solidFill>
              </a:rPr>
              <a:t>feeling personally </a:t>
            </a:r>
            <a:r>
              <a:rPr lang="en-GB" sz="2400" dirty="0">
                <a:solidFill>
                  <a:schemeClr val="bg1"/>
                </a:solidFill>
              </a:rPr>
              <a:t>right now?</a:t>
            </a:r>
          </a:p>
        </p:txBody>
      </p:sp>
      <p:sp>
        <p:nvSpPr>
          <p:cNvPr id="4" name="Rectangle 3">
            <a:extLst>
              <a:ext uri="{FF2B5EF4-FFF2-40B4-BE49-F238E27FC236}">
                <a16:creationId xmlns:a16="http://schemas.microsoft.com/office/drawing/2014/main" id="{E2273D22-83C1-4F63-9653-EBF05826E63A}"/>
              </a:ext>
            </a:extLst>
          </p:cNvPr>
          <p:cNvSpPr/>
          <p:nvPr/>
        </p:nvSpPr>
        <p:spPr>
          <a:xfrm>
            <a:off x="8974318" y="678730"/>
            <a:ext cx="2724346" cy="1800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A significant number of our peers are really struggling</a:t>
            </a:r>
          </a:p>
        </p:txBody>
      </p:sp>
      <p:sp>
        <p:nvSpPr>
          <p:cNvPr id="5" name="Rectangle 4">
            <a:extLst>
              <a:ext uri="{FF2B5EF4-FFF2-40B4-BE49-F238E27FC236}">
                <a16:creationId xmlns:a16="http://schemas.microsoft.com/office/drawing/2014/main" id="{3B113A79-058E-47A2-A346-97CEFC8D610C}"/>
              </a:ext>
            </a:extLst>
          </p:cNvPr>
          <p:cNvSpPr/>
          <p:nvPr/>
        </p:nvSpPr>
        <p:spPr>
          <a:xfrm>
            <a:off x="8974318" y="2812236"/>
            <a:ext cx="2724346" cy="1024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Some are thriving</a:t>
            </a:r>
          </a:p>
        </p:txBody>
      </p:sp>
      <p:sp>
        <p:nvSpPr>
          <p:cNvPr id="6" name="Rectangle 5">
            <a:extLst>
              <a:ext uri="{FF2B5EF4-FFF2-40B4-BE49-F238E27FC236}">
                <a16:creationId xmlns:a16="http://schemas.microsoft.com/office/drawing/2014/main" id="{02FA7353-18FE-4088-869E-DB508DC68334}"/>
              </a:ext>
            </a:extLst>
          </p:cNvPr>
          <p:cNvSpPr/>
          <p:nvPr/>
        </p:nvSpPr>
        <p:spPr>
          <a:xfrm>
            <a:off x="8974318" y="4169665"/>
            <a:ext cx="2724346" cy="2009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A potential wellbeing crisis in our professional – as in society more generally</a:t>
            </a:r>
          </a:p>
        </p:txBody>
      </p:sp>
      <p:sp>
        <p:nvSpPr>
          <p:cNvPr id="7" name="Oval 6">
            <a:extLst>
              <a:ext uri="{FF2B5EF4-FFF2-40B4-BE49-F238E27FC236}">
                <a16:creationId xmlns:a16="http://schemas.microsoft.com/office/drawing/2014/main" id="{DF5F4BB1-EB0A-46D2-BCFC-55E66E0DFF27}"/>
              </a:ext>
            </a:extLst>
          </p:cNvPr>
          <p:cNvSpPr>
            <a:spLocks noChangeAspect="1"/>
          </p:cNvSpPr>
          <p:nvPr/>
        </p:nvSpPr>
        <p:spPr>
          <a:xfrm>
            <a:off x="4453842" y="1667006"/>
            <a:ext cx="2361600" cy="2361600"/>
          </a:xfrm>
          <a:prstGeom prst="ellipse">
            <a:avLst/>
          </a:prstGeom>
          <a:solidFill>
            <a:srgbClr val="92D050"/>
          </a:solidFill>
          <a:ln>
            <a:noFill/>
          </a:ln>
          <a:effectLst>
            <a:innerShdw blurRad="63500" dist="50800" dir="2700000">
              <a:prstClr val="black">
                <a:alpha val="50000"/>
              </a:prstClr>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43%</a:t>
            </a:r>
          </a:p>
        </p:txBody>
      </p:sp>
      <p:sp>
        <p:nvSpPr>
          <p:cNvPr id="8" name="Oval 7">
            <a:extLst>
              <a:ext uri="{FF2B5EF4-FFF2-40B4-BE49-F238E27FC236}">
                <a16:creationId xmlns:a16="http://schemas.microsoft.com/office/drawing/2014/main" id="{6891D7F6-F778-4C2A-8930-F7249AC7CB50}"/>
              </a:ext>
            </a:extLst>
          </p:cNvPr>
          <p:cNvSpPr>
            <a:spLocks noChangeAspect="1"/>
          </p:cNvSpPr>
          <p:nvPr/>
        </p:nvSpPr>
        <p:spPr>
          <a:xfrm>
            <a:off x="561335" y="4954979"/>
            <a:ext cx="1015200" cy="1015200"/>
          </a:xfrm>
          <a:prstGeom prst="ellipse">
            <a:avLst/>
          </a:prstGeom>
          <a:solidFill>
            <a:srgbClr val="D20000"/>
          </a:solidFill>
          <a:ln>
            <a:noFill/>
          </a:ln>
          <a:effectLst>
            <a:innerShdw blurRad="63500" dist="50800" dir="2700000">
              <a:prstClr val="black">
                <a:alpha val="50000"/>
              </a:prstClr>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9" name="Oval 8">
            <a:extLst>
              <a:ext uri="{FF2B5EF4-FFF2-40B4-BE49-F238E27FC236}">
                <a16:creationId xmlns:a16="http://schemas.microsoft.com/office/drawing/2014/main" id="{DFB7E14B-921F-4DAE-B430-82E6D7738651}"/>
              </a:ext>
            </a:extLst>
          </p:cNvPr>
          <p:cNvSpPr>
            <a:spLocks noChangeAspect="1"/>
          </p:cNvSpPr>
          <p:nvPr/>
        </p:nvSpPr>
        <p:spPr>
          <a:xfrm>
            <a:off x="2135724" y="4476398"/>
            <a:ext cx="882000" cy="882000"/>
          </a:xfrm>
          <a:prstGeom prst="ellipse">
            <a:avLst/>
          </a:prstGeom>
          <a:solidFill>
            <a:srgbClr val="FF2121"/>
          </a:solidFill>
          <a:ln>
            <a:noFill/>
          </a:ln>
          <a:effectLst>
            <a:innerShdw blurRad="63500" dist="50800" dir="2700000">
              <a:prstClr val="black">
                <a:alpha val="50000"/>
              </a:prstClr>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0" name="Oval 9">
            <a:extLst>
              <a:ext uri="{FF2B5EF4-FFF2-40B4-BE49-F238E27FC236}">
                <a16:creationId xmlns:a16="http://schemas.microsoft.com/office/drawing/2014/main" id="{89E861FF-1C43-48EC-9495-283555452217}"/>
              </a:ext>
            </a:extLst>
          </p:cNvPr>
          <p:cNvSpPr>
            <a:spLocks noChangeAspect="1"/>
          </p:cNvSpPr>
          <p:nvPr/>
        </p:nvSpPr>
        <p:spPr>
          <a:xfrm>
            <a:off x="3275731" y="3307063"/>
            <a:ext cx="1760400" cy="1760400"/>
          </a:xfrm>
          <a:prstGeom prst="ellipse">
            <a:avLst/>
          </a:prstGeom>
          <a:solidFill>
            <a:srgbClr val="FFC000"/>
          </a:solidFill>
          <a:ln>
            <a:noFill/>
          </a:ln>
          <a:effectLst>
            <a:innerShdw blurRad="63500" dist="50800" dir="2700000">
              <a:prstClr val="black">
                <a:alpha val="50000"/>
              </a:prstClr>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24%</a:t>
            </a:r>
          </a:p>
        </p:txBody>
      </p:sp>
      <p:sp>
        <p:nvSpPr>
          <p:cNvPr id="11" name="Oval 10">
            <a:extLst>
              <a:ext uri="{FF2B5EF4-FFF2-40B4-BE49-F238E27FC236}">
                <a16:creationId xmlns:a16="http://schemas.microsoft.com/office/drawing/2014/main" id="{A44DB22A-94B4-4994-AD30-6DE76149C8C8}"/>
              </a:ext>
            </a:extLst>
          </p:cNvPr>
          <p:cNvSpPr>
            <a:spLocks noChangeAspect="1"/>
          </p:cNvSpPr>
          <p:nvPr/>
        </p:nvSpPr>
        <p:spPr>
          <a:xfrm>
            <a:off x="6557359" y="977874"/>
            <a:ext cx="1245600" cy="1245600"/>
          </a:xfrm>
          <a:prstGeom prst="ellipse">
            <a:avLst/>
          </a:prstGeom>
          <a:solidFill>
            <a:srgbClr val="00B050"/>
          </a:solidFill>
          <a:ln>
            <a:noFill/>
          </a:ln>
          <a:effectLst>
            <a:innerShdw blurRad="63500" dist="50800" dir="2700000">
              <a:prstClr val="black">
                <a:alpha val="50000"/>
              </a:prstClr>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19%</a:t>
            </a:r>
          </a:p>
        </p:txBody>
      </p:sp>
      <p:cxnSp>
        <p:nvCxnSpPr>
          <p:cNvPr id="16" name="Straight Connector 15">
            <a:extLst>
              <a:ext uri="{FF2B5EF4-FFF2-40B4-BE49-F238E27FC236}">
                <a16:creationId xmlns:a16="http://schemas.microsoft.com/office/drawing/2014/main" id="{27F3C5F0-69F4-4479-917A-D3E306BE57D2}"/>
              </a:ext>
            </a:extLst>
          </p:cNvPr>
          <p:cNvCxnSpPr>
            <a:cxnSpLocks/>
          </p:cNvCxnSpPr>
          <p:nvPr/>
        </p:nvCxnSpPr>
        <p:spPr>
          <a:xfrm flipV="1">
            <a:off x="293111" y="6229075"/>
            <a:ext cx="7741417" cy="6096"/>
          </a:xfrm>
          <a:prstGeom prst="line">
            <a:avLst/>
          </a:prstGeom>
          <a:ln w="762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73C19FF-046A-4F11-B59F-98460854530A}"/>
              </a:ext>
            </a:extLst>
          </p:cNvPr>
          <p:cNvCxnSpPr/>
          <p:nvPr/>
        </p:nvCxnSpPr>
        <p:spPr>
          <a:xfrm>
            <a:off x="1837837" y="6042110"/>
            <a:ext cx="0" cy="3800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9CBE99-F661-4DCF-8C0C-A6527BB00530}"/>
              </a:ext>
            </a:extLst>
          </p:cNvPr>
          <p:cNvCxnSpPr/>
          <p:nvPr/>
        </p:nvCxnSpPr>
        <p:spPr>
          <a:xfrm>
            <a:off x="3382563" y="6042110"/>
            <a:ext cx="0" cy="3800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EC13880-2F05-4544-B38B-605FF335005D}"/>
              </a:ext>
            </a:extLst>
          </p:cNvPr>
          <p:cNvCxnSpPr/>
          <p:nvPr/>
        </p:nvCxnSpPr>
        <p:spPr>
          <a:xfrm>
            <a:off x="4927289" y="6042110"/>
            <a:ext cx="0" cy="3800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17D5ED-7C10-4177-99E4-56A50E456027}"/>
              </a:ext>
            </a:extLst>
          </p:cNvPr>
          <p:cNvCxnSpPr/>
          <p:nvPr/>
        </p:nvCxnSpPr>
        <p:spPr>
          <a:xfrm>
            <a:off x="6472015" y="6042110"/>
            <a:ext cx="0" cy="3800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19CF980-2BF3-422F-8E80-BB3E5F6C9130}"/>
              </a:ext>
            </a:extLst>
          </p:cNvPr>
          <p:cNvSpPr txBox="1"/>
          <p:nvPr/>
        </p:nvSpPr>
        <p:spPr>
          <a:xfrm>
            <a:off x="94820" y="6403544"/>
            <a:ext cx="450587" cy="369332"/>
          </a:xfrm>
          <a:prstGeom prst="rect">
            <a:avLst/>
          </a:prstGeom>
          <a:noFill/>
        </p:spPr>
        <p:txBody>
          <a:bodyPr wrap="square" rtlCol="0">
            <a:spAutoFit/>
          </a:bodyPr>
          <a:lstStyle/>
          <a:p>
            <a:pPr algn="ctr"/>
            <a:r>
              <a:rPr lang="en-GB" dirty="0">
                <a:solidFill>
                  <a:schemeClr val="bg1"/>
                </a:solidFill>
              </a:rPr>
              <a:t>0</a:t>
            </a:r>
          </a:p>
        </p:txBody>
      </p:sp>
      <p:sp>
        <p:nvSpPr>
          <p:cNvPr id="26" name="TextBox 25">
            <a:extLst>
              <a:ext uri="{FF2B5EF4-FFF2-40B4-BE49-F238E27FC236}">
                <a16:creationId xmlns:a16="http://schemas.microsoft.com/office/drawing/2014/main" id="{96F69537-A115-47E3-AF39-0E597012F299}"/>
              </a:ext>
            </a:extLst>
          </p:cNvPr>
          <p:cNvSpPr txBox="1"/>
          <p:nvPr/>
        </p:nvSpPr>
        <p:spPr>
          <a:xfrm>
            <a:off x="1599856" y="6403544"/>
            <a:ext cx="450587" cy="369332"/>
          </a:xfrm>
          <a:prstGeom prst="rect">
            <a:avLst/>
          </a:prstGeom>
          <a:noFill/>
        </p:spPr>
        <p:txBody>
          <a:bodyPr wrap="square" rtlCol="0">
            <a:spAutoFit/>
          </a:bodyPr>
          <a:lstStyle/>
          <a:p>
            <a:pPr algn="ctr"/>
            <a:r>
              <a:rPr lang="en-GB" dirty="0">
                <a:solidFill>
                  <a:schemeClr val="bg1"/>
                </a:solidFill>
              </a:rPr>
              <a:t>20</a:t>
            </a:r>
          </a:p>
        </p:txBody>
      </p:sp>
      <p:sp>
        <p:nvSpPr>
          <p:cNvPr id="27" name="TextBox 26">
            <a:extLst>
              <a:ext uri="{FF2B5EF4-FFF2-40B4-BE49-F238E27FC236}">
                <a16:creationId xmlns:a16="http://schemas.microsoft.com/office/drawing/2014/main" id="{1D62A908-E6A5-4030-ADD0-297FB59081F4}"/>
              </a:ext>
            </a:extLst>
          </p:cNvPr>
          <p:cNvSpPr txBox="1"/>
          <p:nvPr/>
        </p:nvSpPr>
        <p:spPr>
          <a:xfrm>
            <a:off x="3141468" y="6403544"/>
            <a:ext cx="450587" cy="369332"/>
          </a:xfrm>
          <a:prstGeom prst="rect">
            <a:avLst/>
          </a:prstGeom>
          <a:noFill/>
        </p:spPr>
        <p:txBody>
          <a:bodyPr wrap="square" rtlCol="0">
            <a:spAutoFit/>
          </a:bodyPr>
          <a:lstStyle/>
          <a:p>
            <a:pPr algn="ctr"/>
            <a:r>
              <a:rPr lang="en-GB" dirty="0">
                <a:solidFill>
                  <a:schemeClr val="bg1"/>
                </a:solidFill>
              </a:rPr>
              <a:t>40</a:t>
            </a:r>
          </a:p>
        </p:txBody>
      </p:sp>
      <p:sp>
        <p:nvSpPr>
          <p:cNvPr id="28" name="TextBox 27">
            <a:extLst>
              <a:ext uri="{FF2B5EF4-FFF2-40B4-BE49-F238E27FC236}">
                <a16:creationId xmlns:a16="http://schemas.microsoft.com/office/drawing/2014/main" id="{2798E64D-50E3-44D7-9398-1A55FF80FA24}"/>
              </a:ext>
            </a:extLst>
          </p:cNvPr>
          <p:cNvSpPr txBox="1"/>
          <p:nvPr/>
        </p:nvSpPr>
        <p:spPr>
          <a:xfrm>
            <a:off x="4658696" y="6403544"/>
            <a:ext cx="450587" cy="369332"/>
          </a:xfrm>
          <a:prstGeom prst="rect">
            <a:avLst/>
          </a:prstGeom>
          <a:noFill/>
        </p:spPr>
        <p:txBody>
          <a:bodyPr wrap="square" rtlCol="0">
            <a:spAutoFit/>
          </a:bodyPr>
          <a:lstStyle/>
          <a:p>
            <a:pPr algn="ctr"/>
            <a:r>
              <a:rPr lang="en-GB" dirty="0">
                <a:solidFill>
                  <a:schemeClr val="bg1"/>
                </a:solidFill>
              </a:rPr>
              <a:t>60</a:t>
            </a:r>
          </a:p>
        </p:txBody>
      </p:sp>
      <p:sp>
        <p:nvSpPr>
          <p:cNvPr id="29" name="TextBox 28">
            <a:extLst>
              <a:ext uri="{FF2B5EF4-FFF2-40B4-BE49-F238E27FC236}">
                <a16:creationId xmlns:a16="http://schemas.microsoft.com/office/drawing/2014/main" id="{444D1A4F-1C35-439C-BFA6-A21A3A105766}"/>
              </a:ext>
            </a:extLst>
          </p:cNvPr>
          <p:cNvSpPr txBox="1"/>
          <p:nvPr/>
        </p:nvSpPr>
        <p:spPr>
          <a:xfrm>
            <a:off x="7620000" y="6403544"/>
            <a:ext cx="711327" cy="369332"/>
          </a:xfrm>
          <a:prstGeom prst="rect">
            <a:avLst/>
          </a:prstGeom>
          <a:noFill/>
        </p:spPr>
        <p:txBody>
          <a:bodyPr wrap="square" rtlCol="0">
            <a:spAutoFit/>
          </a:bodyPr>
          <a:lstStyle/>
          <a:p>
            <a:pPr algn="ctr"/>
            <a:r>
              <a:rPr lang="en-GB" dirty="0">
                <a:solidFill>
                  <a:schemeClr val="bg1"/>
                </a:solidFill>
              </a:rPr>
              <a:t>100</a:t>
            </a:r>
          </a:p>
        </p:txBody>
      </p:sp>
      <p:sp>
        <p:nvSpPr>
          <p:cNvPr id="30" name="TextBox 29">
            <a:extLst>
              <a:ext uri="{FF2B5EF4-FFF2-40B4-BE49-F238E27FC236}">
                <a16:creationId xmlns:a16="http://schemas.microsoft.com/office/drawing/2014/main" id="{D3921A56-14A5-4A8C-BB33-A144A67BA334}"/>
              </a:ext>
            </a:extLst>
          </p:cNvPr>
          <p:cNvSpPr txBox="1"/>
          <p:nvPr/>
        </p:nvSpPr>
        <p:spPr>
          <a:xfrm>
            <a:off x="6200308" y="6403544"/>
            <a:ext cx="450587" cy="369332"/>
          </a:xfrm>
          <a:prstGeom prst="rect">
            <a:avLst/>
          </a:prstGeom>
          <a:noFill/>
        </p:spPr>
        <p:txBody>
          <a:bodyPr wrap="square" rtlCol="0">
            <a:spAutoFit/>
          </a:bodyPr>
          <a:lstStyle/>
          <a:p>
            <a:pPr algn="ctr"/>
            <a:r>
              <a:rPr lang="en-GB" dirty="0">
                <a:solidFill>
                  <a:schemeClr val="bg1"/>
                </a:solidFill>
              </a:rPr>
              <a:t>80</a:t>
            </a:r>
          </a:p>
        </p:txBody>
      </p:sp>
      <p:cxnSp>
        <p:nvCxnSpPr>
          <p:cNvPr id="31" name="Straight Connector 30">
            <a:extLst>
              <a:ext uri="{FF2B5EF4-FFF2-40B4-BE49-F238E27FC236}">
                <a16:creationId xmlns:a16="http://schemas.microsoft.com/office/drawing/2014/main" id="{298EA667-5DEB-4B52-AC44-FCD6318B3F2B}"/>
              </a:ext>
            </a:extLst>
          </p:cNvPr>
          <p:cNvCxnSpPr/>
          <p:nvPr/>
        </p:nvCxnSpPr>
        <p:spPr>
          <a:xfrm>
            <a:off x="293111" y="6042110"/>
            <a:ext cx="0" cy="3800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BFF7E1-B42F-4A1C-AAD8-17AF2C93EEC5}"/>
              </a:ext>
            </a:extLst>
          </p:cNvPr>
          <p:cNvCxnSpPr/>
          <p:nvPr/>
        </p:nvCxnSpPr>
        <p:spPr>
          <a:xfrm>
            <a:off x="8016743" y="6042110"/>
            <a:ext cx="0" cy="3800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75937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500"/>
                                        <p:tgtEl>
                                          <p:spTgt spid="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fade">
                                      <p:cBhvr>
                                        <p:cTn id="7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5" grpId="0"/>
      <p:bldP spid="26" grpId="0"/>
      <p:bldP spid="27" grpId="0"/>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B40C8A-AD31-45E8-BB88-4AD2FAB32078}"/>
              </a:ext>
            </a:extLst>
          </p:cNvPr>
          <p:cNvSpPr/>
          <p:nvPr/>
        </p:nvSpPr>
        <p:spPr>
          <a:xfrm>
            <a:off x="1710823" y="3369770"/>
            <a:ext cx="2436458" cy="1268362"/>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 need to </a:t>
            </a:r>
            <a:r>
              <a:rPr lang="en-GB" sz="2200" b="1" dirty="0"/>
              <a:t>slow down </a:t>
            </a:r>
            <a:r>
              <a:rPr lang="en-GB" sz="2200" dirty="0"/>
              <a:t>more often.</a:t>
            </a:r>
          </a:p>
        </p:txBody>
      </p:sp>
      <p:sp>
        <p:nvSpPr>
          <p:cNvPr id="6" name="Rectangle 5">
            <a:extLst>
              <a:ext uri="{FF2B5EF4-FFF2-40B4-BE49-F238E27FC236}">
                <a16:creationId xmlns:a16="http://schemas.microsoft.com/office/drawing/2014/main" id="{6BD47515-8738-48D9-AD59-B6D8A0223250}"/>
              </a:ext>
            </a:extLst>
          </p:cNvPr>
          <p:cNvSpPr/>
          <p:nvPr/>
        </p:nvSpPr>
        <p:spPr>
          <a:xfrm>
            <a:off x="5373329" y="3660174"/>
            <a:ext cx="2436458" cy="1268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 </a:t>
            </a:r>
            <a:r>
              <a:rPr lang="en-GB" sz="2200" b="1" dirty="0"/>
              <a:t>need social interaction </a:t>
            </a:r>
            <a:r>
              <a:rPr lang="en-GB" sz="2200" dirty="0"/>
              <a:t>more than I thought.</a:t>
            </a:r>
          </a:p>
        </p:txBody>
      </p:sp>
      <p:sp>
        <p:nvSpPr>
          <p:cNvPr id="7" name="Rectangle 6">
            <a:extLst>
              <a:ext uri="{FF2B5EF4-FFF2-40B4-BE49-F238E27FC236}">
                <a16:creationId xmlns:a16="http://schemas.microsoft.com/office/drawing/2014/main" id="{2926DBF9-AF2A-4976-88C4-11B67441C62D}"/>
              </a:ext>
            </a:extLst>
          </p:cNvPr>
          <p:cNvSpPr/>
          <p:nvPr/>
        </p:nvSpPr>
        <p:spPr>
          <a:xfrm>
            <a:off x="8716296" y="3335825"/>
            <a:ext cx="2436458" cy="1268362"/>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I’m as </a:t>
            </a:r>
            <a:r>
              <a:rPr lang="en-GB" sz="2200" b="1" dirty="0"/>
              <a:t>bad </a:t>
            </a:r>
            <a:r>
              <a:rPr lang="en-GB" sz="2200" dirty="0"/>
              <a:t>a </a:t>
            </a:r>
            <a:r>
              <a:rPr lang="en-GB" sz="2200" b="1" dirty="0"/>
              <a:t>teacher </a:t>
            </a:r>
            <a:r>
              <a:rPr lang="en-GB" sz="2200" dirty="0"/>
              <a:t>as I thought I was...</a:t>
            </a:r>
          </a:p>
        </p:txBody>
      </p:sp>
      <p:sp>
        <p:nvSpPr>
          <p:cNvPr id="8" name="Rectangle 7">
            <a:extLst>
              <a:ext uri="{FF2B5EF4-FFF2-40B4-BE49-F238E27FC236}">
                <a16:creationId xmlns:a16="http://schemas.microsoft.com/office/drawing/2014/main" id="{7C2DF805-88F6-4A7B-8796-E536A9F25DA8}"/>
              </a:ext>
            </a:extLst>
          </p:cNvPr>
          <p:cNvSpPr/>
          <p:nvPr/>
        </p:nvSpPr>
        <p:spPr>
          <a:xfrm>
            <a:off x="3238250" y="1918580"/>
            <a:ext cx="2436458" cy="1268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We're all very </a:t>
            </a:r>
            <a:r>
              <a:rPr lang="en-GB" sz="2200" b="1" dirty="0"/>
              <a:t>flexible </a:t>
            </a:r>
            <a:r>
              <a:rPr lang="en-GB" sz="2200" dirty="0"/>
              <a:t>and adaptable.</a:t>
            </a:r>
          </a:p>
        </p:txBody>
      </p:sp>
      <p:sp>
        <p:nvSpPr>
          <p:cNvPr id="9" name="Rectangle 8">
            <a:extLst>
              <a:ext uri="{FF2B5EF4-FFF2-40B4-BE49-F238E27FC236}">
                <a16:creationId xmlns:a16="http://schemas.microsoft.com/office/drawing/2014/main" id="{FBA48D4A-EAC0-488D-8783-CC9936DCAEF4}"/>
              </a:ext>
            </a:extLst>
          </p:cNvPr>
          <p:cNvSpPr/>
          <p:nvPr/>
        </p:nvSpPr>
        <p:spPr>
          <a:xfrm>
            <a:off x="8917852" y="1211767"/>
            <a:ext cx="2436458" cy="1268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The need to</a:t>
            </a:r>
            <a:r>
              <a:rPr lang="en-GB" sz="2200" b="1" dirty="0"/>
              <a:t> be kind </a:t>
            </a:r>
            <a:r>
              <a:rPr lang="en-GB" sz="2200" dirty="0"/>
              <a:t>to myself.</a:t>
            </a:r>
          </a:p>
        </p:txBody>
      </p:sp>
      <p:sp>
        <p:nvSpPr>
          <p:cNvPr id="10" name="Rectangle 9">
            <a:extLst>
              <a:ext uri="{FF2B5EF4-FFF2-40B4-BE49-F238E27FC236}">
                <a16:creationId xmlns:a16="http://schemas.microsoft.com/office/drawing/2014/main" id="{BE35F996-4D01-4E55-9E08-4C24367EB755}"/>
              </a:ext>
            </a:extLst>
          </p:cNvPr>
          <p:cNvSpPr/>
          <p:nvPr/>
        </p:nvSpPr>
        <p:spPr>
          <a:xfrm>
            <a:off x="388375" y="5366187"/>
            <a:ext cx="11415250" cy="1005351"/>
          </a:xfrm>
          <a:prstGeom prst="rect">
            <a:avLst/>
          </a:prstGeom>
          <a:solidFill>
            <a:srgbClr val="287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That I'm very </a:t>
            </a:r>
            <a:r>
              <a:rPr lang="en-GB" sz="2200" b="1" dirty="0"/>
              <a:t>grateful for where I live </a:t>
            </a:r>
            <a:r>
              <a:rPr lang="en-GB" sz="2200" dirty="0"/>
              <a:t>in the countryside; peace and quiet during lockdown meant I felt in quite a bubble away from it all.</a:t>
            </a:r>
          </a:p>
        </p:txBody>
      </p:sp>
      <p:sp>
        <p:nvSpPr>
          <p:cNvPr id="11" name="Rectangle 10">
            <a:extLst>
              <a:ext uri="{FF2B5EF4-FFF2-40B4-BE49-F238E27FC236}">
                <a16:creationId xmlns:a16="http://schemas.microsoft.com/office/drawing/2014/main" id="{9F2922E1-D35A-4EC2-ACC2-B43DEE2E1671}"/>
              </a:ext>
            </a:extLst>
          </p:cNvPr>
          <p:cNvSpPr/>
          <p:nvPr/>
        </p:nvSpPr>
        <p:spPr>
          <a:xfrm>
            <a:off x="255645" y="1440425"/>
            <a:ext cx="2436458" cy="1268362"/>
          </a:xfrm>
          <a:prstGeom prst="rect">
            <a:avLst/>
          </a:prstGeom>
          <a:solidFill>
            <a:srgbClr val="287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To </a:t>
            </a:r>
            <a:r>
              <a:rPr lang="en-GB" sz="2200" b="1" dirty="0"/>
              <a:t>expect the unexpected</a:t>
            </a:r>
            <a:r>
              <a:rPr lang="en-GB" sz="2200" dirty="0"/>
              <a:t>.</a:t>
            </a:r>
          </a:p>
        </p:txBody>
      </p:sp>
      <p:sp>
        <p:nvSpPr>
          <p:cNvPr id="12" name="Rectangle 11">
            <a:extLst>
              <a:ext uri="{FF2B5EF4-FFF2-40B4-BE49-F238E27FC236}">
                <a16:creationId xmlns:a16="http://schemas.microsoft.com/office/drawing/2014/main" id="{7934AE89-A9E0-42B8-9AA2-5F2DABFCF991}"/>
              </a:ext>
            </a:extLst>
          </p:cNvPr>
          <p:cNvSpPr/>
          <p:nvPr/>
        </p:nvSpPr>
        <p:spPr>
          <a:xfrm>
            <a:off x="5943603" y="1673942"/>
            <a:ext cx="2436458" cy="1268362"/>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 am </a:t>
            </a:r>
            <a:r>
              <a:rPr lang="en-GB" sz="2200" b="1" dirty="0"/>
              <a:t>more resilient</a:t>
            </a:r>
            <a:r>
              <a:rPr lang="en-GB" sz="2200" dirty="0"/>
              <a:t> than I thought I was. </a:t>
            </a:r>
          </a:p>
        </p:txBody>
      </p:sp>
      <p:sp>
        <p:nvSpPr>
          <p:cNvPr id="13" name="Rectangle 12">
            <a:extLst>
              <a:ext uri="{FF2B5EF4-FFF2-40B4-BE49-F238E27FC236}">
                <a16:creationId xmlns:a16="http://schemas.microsoft.com/office/drawing/2014/main" id="{111BD5FC-89A9-44E5-92E3-860045A14C03}"/>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What have you </a:t>
            </a:r>
            <a:r>
              <a:rPr lang="en-GB" sz="2400" b="1" dirty="0">
                <a:solidFill>
                  <a:schemeClr val="bg1"/>
                </a:solidFill>
              </a:rPr>
              <a:t>learned </a:t>
            </a:r>
            <a:r>
              <a:rPr lang="en-GB" sz="2400" dirty="0">
                <a:solidFill>
                  <a:schemeClr val="bg1"/>
                </a:solidFill>
              </a:rPr>
              <a:t>during the crisis </a:t>
            </a:r>
            <a:r>
              <a:rPr lang="en-GB" sz="2400" b="1" dirty="0">
                <a:solidFill>
                  <a:schemeClr val="bg1"/>
                </a:solidFill>
              </a:rPr>
              <a:t>about yourself</a:t>
            </a:r>
            <a:r>
              <a:rPr lang="en-GB" sz="2400" dirty="0">
                <a:solidFill>
                  <a:schemeClr val="bg1"/>
                </a:solidFill>
              </a:rPr>
              <a:t>?</a:t>
            </a:r>
          </a:p>
        </p:txBody>
      </p:sp>
    </p:spTree>
    <p:extLst>
      <p:ext uri="{BB962C8B-B14F-4D97-AF65-F5344CB8AC3E}">
        <p14:creationId xmlns:p14="http://schemas.microsoft.com/office/powerpoint/2010/main" val="368645305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78DF20-0691-43C8-87B8-72CB74E50780}"/>
              </a:ext>
            </a:extLst>
          </p:cNvPr>
          <p:cNvSpPr/>
          <p:nvPr/>
        </p:nvSpPr>
        <p:spPr>
          <a:xfrm>
            <a:off x="388375" y="297426"/>
            <a:ext cx="8033957" cy="1268362"/>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You learn </a:t>
            </a:r>
            <a:r>
              <a:rPr lang="en-GB" sz="2200" b="1" dirty="0"/>
              <a:t>who can truly rely on</a:t>
            </a:r>
            <a:r>
              <a:rPr lang="en-GB" sz="2200" dirty="0"/>
              <a:t>. Lockdown has shown that when things go wrong, your friends turn out not to really be your friends, and virtual strangers become your good friends.</a:t>
            </a:r>
          </a:p>
        </p:txBody>
      </p:sp>
      <p:sp>
        <p:nvSpPr>
          <p:cNvPr id="6" name="Rectangle 5">
            <a:extLst>
              <a:ext uri="{FF2B5EF4-FFF2-40B4-BE49-F238E27FC236}">
                <a16:creationId xmlns:a16="http://schemas.microsoft.com/office/drawing/2014/main" id="{161CBD25-C0C3-4A3F-91C7-4F7EC19A4496}"/>
              </a:ext>
            </a:extLst>
          </p:cNvPr>
          <p:cNvSpPr/>
          <p:nvPr/>
        </p:nvSpPr>
        <p:spPr>
          <a:xfrm>
            <a:off x="4896465" y="1828567"/>
            <a:ext cx="6010485" cy="1600433"/>
          </a:xfrm>
          <a:prstGeom prst="rect">
            <a:avLst/>
          </a:prstGeom>
          <a:solidFill>
            <a:srgbClr val="287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The gravity of recent events can't be underestimated. </a:t>
            </a:r>
            <a:r>
              <a:rPr lang="en-GB" sz="2200" b="1" dirty="0"/>
              <a:t>People cope in different ways </a:t>
            </a:r>
            <a:r>
              <a:rPr lang="en-GB" sz="2200" dirty="0"/>
              <a:t>and it's important for me to recognize, understand and work around that.</a:t>
            </a:r>
          </a:p>
        </p:txBody>
      </p:sp>
      <p:sp>
        <p:nvSpPr>
          <p:cNvPr id="7" name="Rectangle 6">
            <a:extLst>
              <a:ext uri="{FF2B5EF4-FFF2-40B4-BE49-F238E27FC236}">
                <a16:creationId xmlns:a16="http://schemas.microsoft.com/office/drawing/2014/main" id="{D721177D-86D0-4795-ADC3-0BC341138EA0}"/>
              </a:ext>
            </a:extLst>
          </p:cNvPr>
          <p:cNvSpPr/>
          <p:nvPr/>
        </p:nvSpPr>
        <p:spPr>
          <a:xfrm>
            <a:off x="905538" y="2125994"/>
            <a:ext cx="2436458" cy="12683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Growth mindset </a:t>
            </a:r>
            <a:r>
              <a:rPr lang="en-GB" sz="2200" dirty="0"/>
              <a:t>beats fixed mindsets.</a:t>
            </a:r>
          </a:p>
        </p:txBody>
      </p:sp>
      <p:sp>
        <p:nvSpPr>
          <p:cNvPr id="9" name="Rectangle 8">
            <a:extLst>
              <a:ext uri="{FF2B5EF4-FFF2-40B4-BE49-F238E27FC236}">
                <a16:creationId xmlns:a16="http://schemas.microsoft.com/office/drawing/2014/main" id="{FF436FBB-2BDB-4FA4-B7E7-634B777614F4}"/>
              </a:ext>
            </a:extLst>
          </p:cNvPr>
          <p:cNvSpPr/>
          <p:nvPr/>
        </p:nvSpPr>
        <p:spPr>
          <a:xfrm>
            <a:off x="210840" y="3863615"/>
            <a:ext cx="8033957" cy="1268362"/>
          </a:xfrm>
          <a:prstGeom prst="rect">
            <a:avLst/>
          </a:prstGeom>
          <a:solidFill>
            <a:srgbClr val="287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A re-affirmation that strength, solidarity, family, ensuring happiness and making every day count are </a:t>
            </a:r>
            <a:r>
              <a:rPr lang="en-GB" sz="2200" b="1" dirty="0"/>
              <a:t>what matters </a:t>
            </a:r>
            <a:r>
              <a:rPr lang="en-GB" sz="2200" dirty="0"/>
              <a:t>and will get us through any crisis.</a:t>
            </a:r>
          </a:p>
        </p:txBody>
      </p:sp>
      <p:sp>
        <p:nvSpPr>
          <p:cNvPr id="10" name="Rectangle 9">
            <a:extLst>
              <a:ext uri="{FF2B5EF4-FFF2-40B4-BE49-F238E27FC236}">
                <a16:creationId xmlns:a16="http://schemas.microsoft.com/office/drawing/2014/main" id="{023251D1-D6FC-4C45-AB75-6DAD9A625AC1}"/>
              </a:ext>
            </a:extLst>
          </p:cNvPr>
          <p:cNvSpPr/>
          <p:nvPr/>
        </p:nvSpPr>
        <p:spPr>
          <a:xfrm>
            <a:off x="8623860" y="3622491"/>
            <a:ext cx="3348886" cy="1268362"/>
          </a:xfrm>
          <a:prstGeom prst="rect">
            <a:avLst/>
          </a:prstGeom>
          <a:solidFill>
            <a:srgbClr val="A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The </a:t>
            </a:r>
            <a:r>
              <a:rPr lang="en-GB" sz="2200" b="1" dirty="0"/>
              <a:t>people you work with make the job</a:t>
            </a:r>
            <a:r>
              <a:rPr lang="en-GB" sz="2200" dirty="0"/>
              <a:t>, not the work you do.</a:t>
            </a:r>
          </a:p>
        </p:txBody>
      </p:sp>
      <p:sp>
        <p:nvSpPr>
          <p:cNvPr id="11" name="Rectangle 10">
            <a:extLst>
              <a:ext uri="{FF2B5EF4-FFF2-40B4-BE49-F238E27FC236}">
                <a16:creationId xmlns:a16="http://schemas.microsoft.com/office/drawing/2014/main" id="{ABD82860-C4A6-4269-9124-931ED490D524}"/>
              </a:ext>
            </a:extLst>
          </p:cNvPr>
          <p:cNvSpPr/>
          <p:nvPr/>
        </p:nvSpPr>
        <p:spPr>
          <a:xfrm>
            <a:off x="323267" y="5472649"/>
            <a:ext cx="11618898" cy="100535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I can work from home and </a:t>
            </a:r>
            <a:r>
              <a:rPr lang="en-GB" sz="2200" b="1" dirty="0"/>
              <a:t>still manage my team</a:t>
            </a:r>
            <a:r>
              <a:rPr lang="en-GB" sz="2200" dirty="0"/>
              <a:t>; I have always trusted my team to get the job done, I have realized my need to see people is a personal need not a work discipline.   </a:t>
            </a:r>
          </a:p>
        </p:txBody>
      </p:sp>
    </p:spTree>
    <p:extLst>
      <p:ext uri="{BB962C8B-B14F-4D97-AF65-F5344CB8AC3E}">
        <p14:creationId xmlns:p14="http://schemas.microsoft.com/office/powerpoint/2010/main" val="59538638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9CE5D-0408-4C8B-9872-39C0911596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0" y="0"/>
            <a:ext cx="13906500" cy="6953250"/>
          </a:xfrm>
          <a:prstGeom prst="rect">
            <a:avLst/>
          </a:prstGeom>
        </p:spPr>
      </p:pic>
      <p:sp>
        <p:nvSpPr>
          <p:cNvPr id="6" name="TextBox 5">
            <a:extLst>
              <a:ext uri="{FF2B5EF4-FFF2-40B4-BE49-F238E27FC236}">
                <a16:creationId xmlns:a16="http://schemas.microsoft.com/office/drawing/2014/main" id="{49F3332C-2D5A-47C3-B910-B3C045041A8D}"/>
              </a:ext>
            </a:extLst>
          </p:cNvPr>
          <p:cNvSpPr txBox="1"/>
          <p:nvPr/>
        </p:nvSpPr>
        <p:spPr>
          <a:xfrm>
            <a:off x="136329" y="609600"/>
            <a:ext cx="3241963" cy="1446550"/>
          </a:xfrm>
          <a:prstGeom prst="rect">
            <a:avLst/>
          </a:prstGeom>
          <a:noFill/>
        </p:spPr>
        <p:txBody>
          <a:bodyPr wrap="square" rtlCol="0">
            <a:spAutoFit/>
          </a:bodyPr>
          <a:lstStyle/>
          <a:p>
            <a:pPr algn="ctr"/>
            <a:r>
              <a:rPr lang="en-GB" sz="4400" dirty="0">
                <a:solidFill>
                  <a:schemeClr val="bg1"/>
                </a:solidFill>
              </a:rPr>
              <a:t>Too many words!</a:t>
            </a:r>
          </a:p>
        </p:txBody>
      </p:sp>
    </p:spTree>
    <p:extLst>
      <p:ext uri="{BB962C8B-B14F-4D97-AF65-F5344CB8AC3E}">
        <p14:creationId xmlns:p14="http://schemas.microsoft.com/office/powerpoint/2010/main" val="219910297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covered, person, skiing&#10;&#10;Description automatically generated">
            <a:extLst>
              <a:ext uri="{FF2B5EF4-FFF2-40B4-BE49-F238E27FC236}">
                <a16:creationId xmlns:a16="http://schemas.microsoft.com/office/drawing/2014/main" id="{F17F5E10-94ED-490A-BDD8-60B035DF3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8128686"/>
          </a:xfrm>
          <a:prstGeom prst="rect">
            <a:avLst/>
          </a:prstGeom>
        </p:spPr>
      </p:pic>
      <p:sp>
        <p:nvSpPr>
          <p:cNvPr id="4" name="Rectangle 3">
            <a:extLst>
              <a:ext uri="{FF2B5EF4-FFF2-40B4-BE49-F238E27FC236}">
                <a16:creationId xmlns:a16="http://schemas.microsoft.com/office/drawing/2014/main" id="{DF1EF073-D8BC-40D7-B377-5456F9BB4E5C}"/>
              </a:ext>
            </a:extLst>
          </p:cNvPr>
          <p:cNvSpPr/>
          <p:nvPr/>
        </p:nvSpPr>
        <p:spPr>
          <a:xfrm>
            <a:off x="219959" y="176701"/>
            <a:ext cx="5662367" cy="1200329"/>
          </a:xfrm>
          <a:prstGeom prst="rect">
            <a:avLst/>
          </a:prstGeom>
        </p:spPr>
        <p:txBody>
          <a:bodyPr wrap="square">
            <a:spAutoFit/>
          </a:bodyPr>
          <a:lstStyle/>
          <a:p>
            <a:r>
              <a:rPr lang="en-GB" sz="2400" dirty="0">
                <a:solidFill>
                  <a:schemeClr val="bg1"/>
                </a:solidFill>
              </a:rPr>
              <a:t>In relation to work: are there any things that are </a:t>
            </a:r>
            <a:r>
              <a:rPr lang="en-GB" sz="2400" b="1" dirty="0">
                <a:solidFill>
                  <a:schemeClr val="bg1"/>
                </a:solidFill>
              </a:rPr>
              <a:t>worrying you right now </a:t>
            </a:r>
            <a:r>
              <a:rPr lang="en-GB" sz="2400" dirty="0">
                <a:solidFill>
                  <a:schemeClr val="bg1"/>
                </a:solidFill>
              </a:rPr>
              <a:t>about the future?</a:t>
            </a:r>
          </a:p>
        </p:txBody>
      </p:sp>
      <p:sp>
        <p:nvSpPr>
          <p:cNvPr id="5" name="Rectangle 4">
            <a:extLst>
              <a:ext uri="{FF2B5EF4-FFF2-40B4-BE49-F238E27FC236}">
                <a16:creationId xmlns:a16="http://schemas.microsoft.com/office/drawing/2014/main" id="{12F41AB9-CF25-438C-862B-F8B797E191F4}"/>
              </a:ext>
            </a:extLst>
          </p:cNvPr>
          <p:cNvSpPr/>
          <p:nvPr/>
        </p:nvSpPr>
        <p:spPr>
          <a:xfrm>
            <a:off x="4100945" y="2629200"/>
            <a:ext cx="7638473" cy="2123658"/>
          </a:xfrm>
          <a:prstGeom prst="rect">
            <a:avLst/>
          </a:prstGeom>
          <a:solidFill>
            <a:srgbClr val="7030A0"/>
          </a:solidFill>
        </p:spPr>
        <p:txBody>
          <a:bodyPr wrap="square">
            <a:spAutoFit/>
          </a:bodyPr>
          <a:lstStyle/>
          <a:p>
            <a:pPr marL="285750" indent="-285750">
              <a:buFont typeface="Arial" panose="020B0604020202020204" pitchFamily="34" charset="0"/>
              <a:buChar char="•"/>
            </a:pPr>
            <a:r>
              <a:rPr lang="en-GB" sz="2200" dirty="0">
                <a:solidFill>
                  <a:schemeClr val="bg1"/>
                </a:solidFill>
              </a:rPr>
              <a:t>Macro-economy / </a:t>
            </a:r>
            <a:r>
              <a:rPr lang="en-GB" sz="2200" b="1" dirty="0">
                <a:solidFill>
                  <a:schemeClr val="bg1"/>
                </a:solidFill>
              </a:rPr>
              <a:t>recession</a:t>
            </a:r>
          </a:p>
          <a:p>
            <a:pPr marL="285750" indent="-285750">
              <a:buFont typeface="Arial" panose="020B0604020202020204" pitchFamily="34" charset="0"/>
              <a:buChar char="•"/>
            </a:pPr>
            <a:r>
              <a:rPr lang="en-GB" sz="2200" dirty="0">
                <a:solidFill>
                  <a:schemeClr val="bg1"/>
                </a:solidFill>
              </a:rPr>
              <a:t>Risk of </a:t>
            </a:r>
            <a:r>
              <a:rPr lang="en-GB" sz="2200" b="1" dirty="0">
                <a:solidFill>
                  <a:schemeClr val="bg1"/>
                </a:solidFill>
              </a:rPr>
              <a:t>redundancy </a:t>
            </a:r>
            <a:r>
              <a:rPr lang="en-GB" sz="2200" dirty="0">
                <a:solidFill>
                  <a:schemeClr val="bg1"/>
                </a:solidFill>
              </a:rPr>
              <a:t>/ Companies hiring and firing at will</a:t>
            </a:r>
          </a:p>
          <a:p>
            <a:pPr marL="285750" indent="-285750">
              <a:buFont typeface="Arial" panose="020B0604020202020204" pitchFamily="34" charset="0"/>
              <a:buChar char="•"/>
            </a:pPr>
            <a:r>
              <a:rPr lang="en-GB" sz="2200" dirty="0">
                <a:solidFill>
                  <a:schemeClr val="bg1"/>
                </a:solidFill>
              </a:rPr>
              <a:t>Will the major companies who do the procuring be </a:t>
            </a:r>
            <a:r>
              <a:rPr lang="en-GB" sz="2200" b="1" dirty="0">
                <a:solidFill>
                  <a:schemeClr val="bg1"/>
                </a:solidFill>
              </a:rPr>
              <a:t>brave enough </a:t>
            </a:r>
            <a:r>
              <a:rPr lang="en-GB" sz="2200" dirty="0">
                <a:solidFill>
                  <a:schemeClr val="bg1"/>
                </a:solidFill>
              </a:rPr>
              <a:t>not to stop?</a:t>
            </a:r>
          </a:p>
          <a:p>
            <a:pPr marL="285750" indent="-285750">
              <a:buFont typeface="Arial" panose="020B0604020202020204" pitchFamily="34" charset="0"/>
              <a:buChar char="•"/>
            </a:pPr>
            <a:r>
              <a:rPr lang="en-GB" sz="2200" dirty="0">
                <a:solidFill>
                  <a:schemeClr val="bg1"/>
                </a:solidFill>
              </a:rPr>
              <a:t>How many opportunities there will be given some customers may be </a:t>
            </a:r>
            <a:r>
              <a:rPr lang="en-GB" sz="2200" b="1" dirty="0">
                <a:solidFill>
                  <a:schemeClr val="bg1"/>
                </a:solidFill>
              </a:rPr>
              <a:t>struggling financially</a:t>
            </a:r>
            <a:r>
              <a:rPr lang="en-GB" sz="2200" dirty="0">
                <a:solidFill>
                  <a:schemeClr val="bg1"/>
                </a:solidFill>
              </a:rPr>
              <a:t>?</a:t>
            </a:r>
          </a:p>
        </p:txBody>
      </p:sp>
    </p:spTree>
    <p:extLst>
      <p:ext uri="{BB962C8B-B14F-4D97-AF65-F5344CB8AC3E}">
        <p14:creationId xmlns:p14="http://schemas.microsoft.com/office/powerpoint/2010/main" val="369398037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itting, pink, computer, table&#10;&#10;Description automatically generated">
            <a:extLst>
              <a:ext uri="{FF2B5EF4-FFF2-40B4-BE49-F238E27FC236}">
                <a16:creationId xmlns:a16="http://schemas.microsoft.com/office/drawing/2014/main" id="{0B8340DF-7FEC-4B50-81D6-D9E4EA8DB2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1665" y="0"/>
            <a:ext cx="21884558" cy="6961239"/>
          </a:xfrm>
          <a:prstGeom prst="rect">
            <a:avLst/>
          </a:prstGeom>
        </p:spPr>
      </p:pic>
      <p:sp>
        <p:nvSpPr>
          <p:cNvPr id="4" name="Rectangle 3">
            <a:extLst>
              <a:ext uri="{FF2B5EF4-FFF2-40B4-BE49-F238E27FC236}">
                <a16:creationId xmlns:a16="http://schemas.microsoft.com/office/drawing/2014/main" id="{8CB53085-9EA5-4FA9-A548-8868578F3C85}"/>
              </a:ext>
            </a:extLst>
          </p:cNvPr>
          <p:cNvSpPr/>
          <p:nvPr/>
        </p:nvSpPr>
        <p:spPr>
          <a:xfrm>
            <a:off x="537327" y="2148668"/>
            <a:ext cx="6975835" cy="3816429"/>
          </a:xfrm>
          <a:prstGeom prst="rect">
            <a:avLst/>
          </a:prstGeom>
          <a:solidFill>
            <a:srgbClr val="002060"/>
          </a:solidFill>
        </p:spPr>
        <p:txBody>
          <a:bodyPr wrap="square">
            <a:spAutoFit/>
          </a:bodyPr>
          <a:lstStyle/>
          <a:p>
            <a:pPr marL="342900" indent="-342900">
              <a:buFont typeface="Arial" panose="020B0604020202020204" pitchFamily="34" charset="0"/>
              <a:buChar char="•"/>
            </a:pPr>
            <a:r>
              <a:rPr lang="en-GB" sz="2200" b="1" dirty="0">
                <a:solidFill>
                  <a:schemeClr val="bg1"/>
                </a:solidFill>
              </a:rPr>
              <a:t>Furloughed </a:t>
            </a:r>
            <a:r>
              <a:rPr lang="en-GB" sz="2200" dirty="0">
                <a:solidFill>
                  <a:schemeClr val="bg1"/>
                </a:solidFill>
              </a:rPr>
              <a:t>with no end date</a:t>
            </a:r>
          </a:p>
          <a:p>
            <a:pPr marL="342900" indent="-342900">
              <a:buFont typeface="Arial" panose="020B0604020202020204" pitchFamily="34" charset="0"/>
              <a:buChar char="•"/>
            </a:pPr>
            <a:r>
              <a:rPr lang="en-GB" sz="2200" dirty="0">
                <a:solidFill>
                  <a:schemeClr val="bg1"/>
                </a:solidFill>
              </a:rPr>
              <a:t>Continuity of </a:t>
            </a:r>
            <a:r>
              <a:rPr lang="en-GB" sz="2200" b="1" dirty="0">
                <a:solidFill>
                  <a:schemeClr val="bg1"/>
                </a:solidFill>
              </a:rPr>
              <a:t>earnings</a:t>
            </a:r>
            <a:r>
              <a:rPr lang="en-GB" sz="2200" dirty="0">
                <a:solidFill>
                  <a:schemeClr val="bg1"/>
                </a:solidFill>
              </a:rPr>
              <a:t>. Will I lose my house in August?</a:t>
            </a:r>
          </a:p>
          <a:p>
            <a:pPr marL="342900" indent="-342900">
              <a:buFont typeface="Arial" panose="020B0604020202020204" pitchFamily="34" charset="0"/>
              <a:buChar char="•"/>
            </a:pPr>
            <a:r>
              <a:rPr lang="en-GB" sz="2200" b="1" dirty="0">
                <a:solidFill>
                  <a:schemeClr val="bg1"/>
                </a:solidFill>
              </a:rPr>
              <a:t>Bonus </a:t>
            </a:r>
            <a:r>
              <a:rPr lang="en-GB" sz="2200" dirty="0">
                <a:solidFill>
                  <a:schemeClr val="bg1"/>
                </a:solidFill>
              </a:rPr>
              <a:t>payments for 2021</a:t>
            </a:r>
          </a:p>
          <a:p>
            <a:pPr marL="342900" indent="-342900">
              <a:buFont typeface="Arial" panose="020B0604020202020204" pitchFamily="34" charset="0"/>
              <a:buChar char="•"/>
            </a:pPr>
            <a:r>
              <a:rPr lang="en-GB" sz="2200" b="1" dirty="0">
                <a:solidFill>
                  <a:schemeClr val="bg1"/>
                </a:solidFill>
              </a:rPr>
              <a:t>Clients </a:t>
            </a:r>
            <a:r>
              <a:rPr lang="en-GB" sz="2200" dirty="0">
                <a:solidFill>
                  <a:schemeClr val="bg1"/>
                </a:solidFill>
              </a:rPr>
              <a:t>that I work with may </a:t>
            </a:r>
            <a:r>
              <a:rPr lang="en-GB" sz="2200" b="1" dirty="0">
                <a:solidFill>
                  <a:schemeClr val="bg1"/>
                </a:solidFill>
              </a:rPr>
              <a:t>lose their jobs</a:t>
            </a:r>
          </a:p>
          <a:p>
            <a:pPr marL="342900" indent="-342900">
              <a:buFont typeface="Arial" panose="020B0604020202020204" pitchFamily="34" charset="0"/>
              <a:buChar char="•"/>
            </a:pPr>
            <a:r>
              <a:rPr lang="en-GB" sz="2200" dirty="0">
                <a:solidFill>
                  <a:schemeClr val="bg1"/>
                </a:solidFill>
              </a:rPr>
              <a:t>A flooded candidate market might mean </a:t>
            </a:r>
            <a:r>
              <a:rPr lang="en-GB" sz="2200" b="1" dirty="0">
                <a:solidFill>
                  <a:schemeClr val="bg1"/>
                </a:solidFill>
              </a:rPr>
              <a:t>lower salaries </a:t>
            </a:r>
            <a:r>
              <a:rPr lang="en-GB" sz="2200" dirty="0">
                <a:solidFill>
                  <a:schemeClr val="bg1"/>
                </a:solidFill>
              </a:rPr>
              <a:t>offered</a:t>
            </a:r>
          </a:p>
          <a:p>
            <a:pPr marL="342900" indent="-342900">
              <a:buFont typeface="Arial" panose="020B0604020202020204" pitchFamily="34" charset="0"/>
              <a:buChar char="•"/>
            </a:pPr>
            <a:r>
              <a:rPr lang="en-GB" sz="2200" dirty="0">
                <a:solidFill>
                  <a:schemeClr val="bg1"/>
                </a:solidFill>
              </a:rPr>
              <a:t>Effects on </a:t>
            </a:r>
            <a:r>
              <a:rPr lang="en-GB" sz="2200" b="1" dirty="0">
                <a:solidFill>
                  <a:schemeClr val="bg1"/>
                </a:solidFill>
              </a:rPr>
              <a:t>consultants </a:t>
            </a:r>
            <a:r>
              <a:rPr lang="en-GB" sz="2200" dirty="0">
                <a:solidFill>
                  <a:schemeClr val="bg1"/>
                </a:solidFill>
              </a:rPr>
              <a:t>with lots of newly </a:t>
            </a:r>
            <a:r>
              <a:rPr lang="en-GB" sz="2200" b="1" dirty="0">
                <a:solidFill>
                  <a:schemeClr val="bg1"/>
                </a:solidFill>
              </a:rPr>
              <a:t>redundant workers competing</a:t>
            </a:r>
          </a:p>
          <a:p>
            <a:pPr marL="342900" indent="-342900">
              <a:buFont typeface="Arial" panose="020B0604020202020204" pitchFamily="34" charset="0"/>
              <a:buChar char="•"/>
            </a:pPr>
            <a:r>
              <a:rPr lang="en-GB" sz="2200" dirty="0">
                <a:solidFill>
                  <a:schemeClr val="bg1"/>
                </a:solidFill>
              </a:rPr>
              <a:t>Will </a:t>
            </a:r>
            <a:r>
              <a:rPr lang="en-GB" sz="2200" b="1" dirty="0">
                <a:solidFill>
                  <a:schemeClr val="bg1"/>
                </a:solidFill>
              </a:rPr>
              <a:t>IR35 </a:t>
            </a:r>
            <a:r>
              <a:rPr lang="en-GB" sz="2200" dirty="0">
                <a:solidFill>
                  <a:schemeClr val="bg1"/>
                </a:solidFill>
              </a:rPr>
              <a:t>still happen, thus be a double-whammy that will affect the contract market?</a:t>
            </a:r>
          </a:p>
        </p:txBody>
      </p:sp>
    </p:spTree>
    <p:extLst>
      <p:ext uri="{BB962C8B-B14F-4D97-AF65-F5344CB8AC3E}">
        <p14:creationId xmlns:p14="http://schemas.microsoft.com/office/powerpoint/2010/main" val="393789701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ree&#10;&#10;Description automatically generated">
            <a:extLst>
              <a:ext uri="{FF2B5EF4-FFF2-40B4-BE49-F238E27FC236}">
                <a16:creationId xmlns:a16="http://schemas.microsoft.com/office/drawing/2014/main" id="{075BD7A1-CE9C-46F4-A8CA-CD446F8104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1491255" cy="6953459"/>
          </a:xfrm>
          <a:prstGeom prst="rect">
            <a:avLst/>
          </a:prstGeom>
        </p:spPr>
      </p:pic>
      <p:sp>
        <p:nvSpPr>
          <p:cNvPr id="5" name="Rectangle 4">
            <a:extLst>
              <a:ext uri="{FF2B5EF4-FFF2-40B4-BE49-F238E27FC236}">
                <a16:creationId xmlns:a16="http://schemas.microsoft.com/office/drawing/2014/main" id="{6E20E8DE-F95F-46C8-BC21-9639CEDF6209}"/>
              </a:ext>
            </a:extLst>
          </p:cNvPr>
          <p:cNvSpPr/>
          <p:nvPr/>
        </p:nvSpPr>
        <p:spPr>
          <a:xfrm>
            <a:off x="5866616" y="1214571"/>
            <a:ext cx="6096000" cy="4154984"/>
          </a:xfrm>
          <a:prstGeom prst="rect">
            <a:avLst/>
          </a:prstGeom>
          <a:solidFill>
            <a:srgbClr val="2879B0"/>
          </a:solidFill>
        </p:spPr>
        <p:txBody>
          <a:bodyPr>
            <a:spAutoFit/>
          </a:bodyPr>
          <a:lstStyle/>
          <a:p>
            <a:pPr marL="285750" indent="-285750">
              <a:buFont typeface="Arial" panose="020B0604020202020204" pitchFamily="34" charset="0"/>
              <a:buChar char="•"/>
            </a:pPr>
            <a:r>
              <a:rPr lang="en-GB" sz="2200" dirty="0">
                <a:solidFill>
                  <a:schemeClr val="bg1"/>
                </a:solidFill>
              </a:rPr>
              <a:t>New </a:t>
            </a:r>
            <a:r>
              <a:rPr lang="en-GB" sz="2200" b="1" dirty="0">
                <a:solidFill>
                  <a:schemeClr val="bg1"/>
                </a:solidFill>
              </a:rPr>
              <a:t>lockdown</a:t>
            </a:r>
          </a:p>
          <a:p>
            <a:pPr marL="285750" indent="-285750">
              <a:buFont typeface="Arial" panose="020B0604020202020204" pitchFamily="34" charset="0"/>
              <a:buChar char="•"/>
            </a:pPr>
            <a:r>
              <a:rPr lang="en-GB" sz="2200" b="1" dirty="0">
                <a:solidFill>
                  <a:schemeClr val="bg1"/>
                </a:solidFill>
              </a:rPr>
              <a:t>Health </a:t>
            </a:r>
            <a:r>
              <a:rPr lang="en-GB" sz="2200" dirty="0">
                <a:solidFill>
                  <a:schemeClr val="bg1"/>
                </a:solidFill>
              </a:rPr>
              <a:t>should I need to go back the office / commute</a:t>
            </a:r>
          </a:p>
          <a:p>
            <a:pPr marL="285750" indent="-285750">
              <a:buFont typeface="Arial" panose="020B0604020202020204" pitchFamily="34" charset="0"/>
              <a:buChar char="•"/>
            </a:pPr>
            <a:r>
              <a:rPr lang="en-GB" sz="2200" dirty="0">
                <a:solidFill>
                  <a:schemeClr val="bg1"/>
                </a:solidFill>
              </a:rPr>
              <a:t>My own </a:t>
            </a:r>
            <a:r>
              <a:rPr lang="en-GB" sz="2200" b="1" dirty="0">
                <a:solidFill>
                  <a:schemeClr val="bg1"/>
                </a:solidFill>
              </a:rPr>
              <a:t>mental health</a:t>
            </a:r>
          </a:p>
          <a:p>
            <a:pPr marL="285750" indent="-285750">
              <a:buFont typeface="Arial" panose="020B0604020202020204" pitchFamily="34" charset="0"/>
              <a:buChar char="•"/>
            </a:pPr>
            <a:r>
              <a:rPr lang="en-GB" sz="2200" dirty="0">
                <a:solidFill>
                  <a:schemeClr val="bg1"/>
                </a:solidFill>
              </a:rPr>
              <a:t>Balance of work to non-work hours - </a:t>
            </a:r>
            <a:r>
              <a:rPr lang="en-GB" sz="2200" b="1" dirty="0">
                <a:solidFill>
                  <a:schemeClr val="bg1"/>
                </a:solidFill>
              </a:rPr>
              <a:t>longer working days </a:t>
            </a:r>
            <a:r>
              <a:rPr lang="en-GB" sz="2200" dirty="0">
                <a:solidFill>
                  <a:schemeClr val="bg1"/>
                </a:solidFill>
              </a:rPr>
              <a:t>now</a:t>
            </a:r>
          </a:p>
          <a:p>
            <a:pPr marL="285750" indent="-285750">
              <a:buFont typeface="Arial" panose="020B0604020202020204" pitchFamily="34" charset="0"/>
              <a:buChar char="•"/>
            </a:pPr>
            <a:r>
              <a:rPr lang="en-GB" sz="2200" dirty="0">
                <a:solidFill>
                  <a:schemeClr val="bg1"/>
                </a:solidFill>
              </a:rPr>
              <a:t>Being </a:t>
            </a:r>
            <a:r>
              <a:rPr lang="en-GB" sz="2200" b="1" dirty="0">
                <a:solidFill>
                  <a:schemeClr val="bg1"/>
                </a:solidFill>
              </a:rPr>
              <a:t>overworked</a:t>
            </a:r>
          </a:p>
          <a:p>
            <a:pPr marL="285750" indent="-285750">
              <a:buFont typeface="Arial" panose="020B0604020202020204" pitchFamily="34" charset="0"/>
              <a:buChar char="•"/>
            </a:pPr>
            <a:r>
              <a:rPr lang="en-GB" sz="2200" dirty="0">
                <a:solidFill>
                  <a:schemeClr val="bg1"/>
                </a:solidFill>
              </a:rPr>
              <a:t>Maintaining </a:t>
            </a:r>
            <a:r>
              <a:rPr lang="en-GB" sz="2200" b="1" dirty="0">
                <a:solidFill>
                  <a:schemeClr val="bg1"/>
                </a:solidFill>
              </a:rPr>
              <a:t>energy</a:t>
            </a:r>
          </a:p>
          <a:p>
            <a:pPr marL="285750" indent="-285750">
              <a:buFont typeface="Arial" panose="020B0604020202020204" pitchFamily="34" charset="0"/>
              <a:buChar char="•"/>
            </a:pPr>
            <a:r>
              <a:rPr lang="en-GB" sz="2200" dirty="0">
                <a:solidFill>
                  <a:schemeClr val="bg1"/>
                </a:solidFill>
              </a:rPr>
              <a:t>Restructure. I could go back to a </a:t>
            </a:r>
            <a:r>
              <a:rPr lang="en-GB" sz="2200" b="1" dirty="0">
                <a:solidFill>
                  <a:schemeClr val="bg1"/>
                </a:solidFill>
              </a:rPr>
              <a:t>different line manager / team </a:t>
            </a:r>
            <a:r>
              <a:rPr lang="en-GB" sz="2200" dirty="0">
                <a:solidFill>
                  <a:schemeClr val="bg1"/>
                </a:solidFill>
              </a:rPr>
              <a:t>/ etc.</a:t>
            </a:r>
          </a:p>
          <a:p>
            <a:pPr marL="285750" indent="-285750">
              <a:buFont typeface="Arial" panose="020B0604020202020204" pitchFamily="34" charset="0"/>
              <a:buChar char="•"/>
            </a:pPr>
            <a:r>
              <a:rPr lang="en-GB" sz="2200" dirty="0">
                <a:solidFill>
                  <a:schemeClr val="bg1"/>
                </a:solidFill>
              </a:rPr>
              <a:t>Being </a:t>
            </a:r>
            <a:r>
              <a:rPr lang="en-GB" sz="2200" b="1" dirty="0">
                <a:solidFill>
                  <a:schemeClr val="bg1"/>
                </a:solidFill>
              </a:rPr>
              <a:t>trapped in a job I hate </a:t>
            </a:r>
            <a:r>
              <a:rPr lang="en-GB" sz="2200" dirty="0">
                <a:solidFill>
                  <a:schemeClr val="bg1"/>
                </a:solidFill>
              </a:rPr>
              <a:t>because of the economic impact of COVID</a:t>
            </a:r>
          </a:p>
        </p:txBody>
      </p:sp>
    </p:spTree>
    <p:extLst>
      <p:ext uri="{BB962C8B-B14F-4D97-AF65-F5344CB8AC3E}">
        <p14:creationId xmlns:p14="http://schemas.microsoft.com/office/powerpoint/2010/main" val="18035855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phone, cellphone&#10;&#10;Description automatically generated">
            <a:extLst>
              <a:ext uri="{FF2B5EF4-FFF2-40B4-BE49-F238E27FC236}">
                <a16:creationId xmlns:a16="http://schemas.microsoft.com/office/drawing/2014/main" id="{A8301959-DAF1-4A87-8B9F-A6EE58AB47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69178" y="-569796"/>
            <a:ext cx="14842877" cy="9809971"/>
          </a:xfrm>
          <a:prstGeom prst="rect">
            <a:avLst/>
          </a:prstGeom>
        </p:spPr>
      </p:pic>
      <p:sp>
        <p:nvSpPr>
          <p:cNvPr id="4" name="Rectangle 3">
            <a:extLst>
              <a:ext uri="{FF2B5EF4-FFF2-40B4-BE49-F238E27FC236}">
                <a16:creationId xmlns:a16="http://schemas.microsoft.com/office/drawing/2014/main" id="{98E230C5-2887-4168-AE31-E561B7F2C0A1}"/>
              </a:ext>
            </a:extLst>
          </p:cNvPr>
          <p:cNvSpPr/>
          <p:nvPr/>
        </p:nvSpPr>
        <p:spPr>
          <a:xfrm>
            <a:off x="4619134" y="836098"/>
            <a:ext cx="7434321" cy="5170646"/>
          </a:xfrm>
          <a:prstGeom prst="rect">
            <a:avLst/>
          </a:prstGeom>
          <a:solidFill>
            <a:schemeClr val="bg1"/>
          </a:solidFill>
          <a:ln w="38100">
            <a:solidFill>
              <a:srgbClr val="00B0F0"/>
            </a:solidFill>
          </a:ln>
        </p:spPr>
        <p:txBody>
          <a:bodyPr wrap="square">
            <a:spAutoFit/>
          </a:bodyPr>
          <a:lstStyle/>
          <a:p>
            <a:pPr marL="285750" indent="-285750">
              <a:buFont typeface="Arial" panose="020B0604020202020204" pitchFamily="34" charset="0"/>
              <a:buChar char="•"/>
            </a:pPr>
            <a:r>
              <a:rPr lang="en-GB" sz="2200" dirty="0">
                <a:solidFill>
                  <a:srgbClr val="00B0F0"/>
                </a:solidFill>
              </a:rPr>
              <a:t>Am I having the </a:t>
            </a:r>
            <a:r>
              <a:rPr lang="en-GB" sz="2200" b="1" dirty="0">
                <a:solidFill>
                  <a:srgbClr val="00B0F0"/>
                </a:solidFill>
              </a:rPr>
              <a:t>same impact </a:t>
            </a:r>
            <a:r>
              <a:rPr lang="en-GB" sz="2200" dirty="0">
                <a:solidFill>
                  <a:srgbClr val="00B0F0"/>
                </a:solidFill>
              </a:rPr>
              <a:t>on teams </a:t>
            </a:r>
            <a:r>
              <a:rPr lang="en-GB" sz="2200" b="1" dirty="0">
                <a:solidFill>
                  <a:srgbClr val="00B0F0"/>
                </a:solidFill>
              </a:rPr>
              <a:t>remotely </a:t>
            </a:r>
            <a:r>
              <a:rPr lang="en-GB" sz="2200" dirty="0">
                <a:solidFill>
                  <a:srgbClr val="00B0F0"/>
                </a:solidFill>
              </a:rPr>
              <a:t>that I did when working with them in person?</a:t>
            </a:r>
          </a:p>
          <a:p>
            <a:pPr marL="285750" indent="-285750">
              <a:buFont typeface="Arial" panose="020B0604020202020204" pitchFamily="34" charset="0"/>
              <a:buChar char="•"/>
            </a:pPr>
            <a:r>
              <a:rPr lang="en-GB" sz="2200" dirty="0">
                <a:solidFill>
                  <a:srgbClr val="00B0F0"/>
                </a:solidFill>
              </a:rPr>
              <a:t>The ability to </a:t>
            </a:r>
            <a:r>
              <a:rPr lang="en-GB" sz="2200" b="1" dirty="0">
                <a:solidFill>
                  <a:srgbClr val="00B0F0"/>
                </a:solidFill>
              </a:rPr>
              <a:t>maintain long-term relationships </a:t>
            </a:r>
            <a:r>
              <a:rPr lang="en-GB" sz="2200" dirty="0">
                <a:solidFill>
                  <a:srgbClr val="00B0F0"/>
                </a:solidFill>
              </a:rPr>
              <a:t>with my internal clients and stakeholders</a:t>
            </a:r>
          </a:p>
          <a:p>
            <a:pPr marL="285750" indent="-285750">
              <a:buFont typeface="Arial" panose="020B0604020202020204" pitchFamily="34" charset="0"/>
              <a:buChar char="•"/>
            </a:pPr>
            <a:r>
              <a:rPr lang="en-GB" sz="2200" dirty="0">
                <a:solidFill>
                  <a:srgbClr val="00B0F0"/>
                </a:solidFill>
              </a:rPr>
              <a:t>Lack of </a:t>
            </a:r>
            <a:r>
              <a:rPr lang="en-GB" sz="2200" b="1" dirty="0">
                <a:solidFill>
                  <a:srgbClr val="00B0F0"/>
                </a:solidFill>
              </a:rPr>
              <a:t>career opportunities / training</a:t>
            </a:r>
          </a:p>
          <a:p>
            <a:pPr marL="285750" indent="-285750">
              <a:buFont typeface="Arial" panose="020B0604020202020204" pitchFamily="34" charset="0"/>
              <a:buChar char="•"/>
            </a:pPr>
            <a:r>
              <a:rPr lang="en-GB" sz="2200" b="1" dirty="0">
                <a:solidFill>
                  <a:srgbClr val="00B0F0"/>
                </a:solidFill>
              </a:rPr>
              <a:t>Getting a job </a:t>
            </a:r>
            <a:r>
              <a:rPr lang="en-GB" sz="2200" dirty="0">
                <a:solidFill>
                  <a:srgbClr val="00B0F0"/>
                </a:solidFill>
              </a:rPr>
              <a:t>outside my current organisation</a:t>
            </a:r>
          </a:p>
          <a:p>
            <a:pPr marL="285750" indent="-285750">
              <a:buFont typeface="Arial" panose="020B0604020202020204" pitchFamily="34" charset="0"/>
              <a:buChar char="•"/>
            </a:pPr>
            <a:r>
              <a:rPr lang="en-GB" sz="2200" dirty="0">
                <a:solidFill>
                  <a:srgbClr val="00B0F0"/>
                </a:solidFill>
              </a:rPr>
              <a:t>Increased </a:t>
            </a:r>
            <a:r>
              <a:rPr lang="en-GB" sz="2200" b="1" dirty="0">
                <a:solidFill>
                  <a:srgbClr val="00B0F0"/>
                </a:solidFill>
              </a:rPr>
              <a:t>competition for jobs</a:t>
            </a:r>
            <a:endParaRPr lang="en-GB" sz="2200" dirty="0">
              <a:solidFill>
                <a:srgbClr val="00B0F0"/>
              </a:solidFill>
            </a:endParaRPr>
          </a:p>
          <a:p>
            <a:pPr marL="285750" indent="-285750">
              <a:buFont typeface="Arial" panose="020B0604020202020204" pitchFamily="34" charset="0"/>
              <a:buChar char="•"/>
            </a:pPr>
            <a:r>
              <a:rPr lang="en-GB" sz="2200" dirty="0">
                <a:solidFill>
                  <a:srgbClr val="00B0F0"/>
                </a:solidFill>
              </a:rPr>
              <a:t>I've </a:t>
            </a:r>
            <a:r>
              <a:rPr lang="en-GB" sz="2200" b="1" dirty="0">
                <a:solidFill>
                  <a:srgbClr val="00B0F0"/>
                </a:solidFill>
              </a:rPr>
              <a:t>loved working in an office environment </a:t>
            </a:r>
            <a:r>
              <a:rPr lang="en-GB" sz="2200" dirty="0">
                <a:solidFill>
                  <a:srgbClr val="00B0F0"/>
                </a:solidFill>
              </a:rPr>
              <a:t>all of my life and made many great friends over the years that way. I worry that younger generations will not have that experience. Feels quite sad!</a:t>
            </a:r>
          </a:p>
          <a:p>
            <a:pPr marL="285750" indent="-285750">
              <a:buFont typeface="Arial" panose="020B0604020202020204" pitchFamily="34" charset="0"/>
              <a:buChar char="•"/>
            </a:pPr>
            <a:r>
              <a:rPr lang="en-GB" sz="2200" dirty="0">
                <a:solidFill>
                  <a:srgbClr val="00B0F0"/>
                </a:solidFill>
              </a:rPr>
              <a:t>Increased </a:t>
            </a:r>
            <a:r>
              <a:rPr lang="en-GB" sz="2200" b="1" dirty="0">
                <a:solidFill>
                  <a:srgbClr val="00B0F0"/>
                </a:solidFill>
              </a:rPr>
              <a:t>focus on price </a:t>
            </a:r>
            <a:r>
              <a:rPr lang="en-GB" sz="2200" dirty="0">
                <a:solidFill>
                  <a:srgbClr val="00B0F0"/>
                </a:solidFill>
              </a:rPr>
              <a:t>might make quality sections less important</a:t>
            </a:r>
          </a:p>
          <a:p>
            <a:pPr marL="285750" indent="-285750">
              <a:buFont typeface="Arial" panose="020B0604020202020204" pitchFamily="34" charset="0"/>
              <a:buChar char="•"/>
            </a:pPr>
            <a:r>
              <a:rPr lang="en-GB" sz="2200" dirty="0">
                <a:solidFill>
                  <a:srgbClr val="00B0F0"/>
                </a:solidFill>
              </a:rPr>
              <a:t>Reduced </a:t>
            </a:r>
            <a:r>
              <a:rPr lang="en-GB" sz="2200" b="1" dirty="0">
                <a:solidFill>
                  <a:srgbClr val="00B0F0"/>
                </a:solidFill>
              </a:rPr>
              <a:t>investment in bid teams </a:t>
            </a:r>
            <a:r>
              <a:rPr lang="en-GB" sz="2200" dirty="0">
                <a:solidFill>
                  <a:srgbClr val="00B0F0"/>
                </a:solidFill>
              </a:rPr>
              <a:t>/ reduced external expenditure</a:t>
            </a:r>
          </a:p>
        </p:txBody>
      </p:sp>
    </p:spTree>
    <p:extLst>
      <p:ext uri="{BB962C8B-B14F-4D97-AF65-F5344CB8AC3E}">
        <p14:creationId xmlns:p14="http://schemas.microsoft.com/office/powerpoint/2010/main" val="193171651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07B7762B-33B7-496B-988C-3FEC3292AB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5734776" cy="10503799"/>
          </a:xfrm>
          <a:prstGeom prst="rect">
            <a:avLst/>
          </a:prstGeom>
        </p:spPr>
      </p:pic>
      <p:sp>
        <p:nvSpPr>
          <p:cNvPr id="4" name="Rectangle 3">
            <a:extLst>
              <a:ext uri="{FF2B5EF4-FFF2-40B4-BE49-F238E27FC236}">
                <a16:creationId xmlns:a16="http://schemas.microsoft.com/office/drawing/2014/main" id="{6E5F05C0-AC8B-4A6E-BBDF-D1EE59DB906E}"/>
              </a:ext>
            </a:extLst>
          </p:cNvPr>
          <p:cNvSpPr/>
          <p:nvPr/>
        </p:nvSpPr>
        <p:spPr>
          <a:xfrm>
            <a:off x="117216" y="505122"/>
            <a:ext cx="7961555" cy="5847755"/>
          </a:xfrm>
          <a:prstGeom prst="rect">
            <a:avLst/>
          </a:prstGeom>
          <a:solidFill>
            <a:schemeClr val="tx1"/>
          </a:solidFill>
        </p:spPr>
        <p:txBody>
          <a:bodyPr wrap="square">
            <a:spAutoFit/>
          </a:bodyPr>
          <a:lstStyle/>
          <a:p>
            <a:pPr marL="285750" indent="-285750">
              <a:buFont typeface="Arial" panose="020B0604020202020204" pitchFamily="34" charset="0"/>
              <a:buChar char="•"/>
            </a:pPr>
            <a:r>
              <a:rPr lang="en-GB" sz="2200" dirty="0">
                <a:solidFill>
                  <a:schemeClr val="bg1"/>
                </a:solidFill>
              </a:rPr>
              <a:t>Long-term </a:t>
            </a:r>
            <a:r>
              <a:rPr lang="en-GB" sz="2200" b="1" dirty="0">
                <a:solidFill>
                  <a:schemeClr val="bg1"/>
                </a:solidFill>
              </a:rPr>
              <a:t>mental wellbeing of my staff </a:t>
            </a:r>
            <a:r>
              <a:rPr lang="en-GB" sz="2200" dirty="0">
                <a:solidFill>
                  <a:schemeClr val="bg1"/>
                </a:solidFill>
              </a:rPr>
              <a:t>if they are not working from home by choice</a:t>
            </a:r>
          </a:p>
          <a:p>
            <a:pPr marL="285750" indent="-285750">
              <a:buFont typeface="Arial" panose="020B0604020202020204" pitchFamily="34" charset="0"/>
              <a:buChar char="•"/>
            </a:pPr>
            <a:r>
              <a:rPr lang="en-GB" sz="2200" dirty="0">
                <a:solidFill>
                  <a:schemeClr val="bg1"/>
                </a:solidFill>
              </a:rPr>
              <a:t>Unlikely there will be pay reviews or bonuses for sometime, so worrying about </a:t>
            </a:r>
            <a:r>
              <a:rPr lang="en-GB" sz="2200" b="1" dirty="0">
                <a:solidFill>
                  <a:schemeClr val="bg1"/>
                </a:solidFill>
              </a:rPr>
              <a:t>retaining talent</a:t>
            </a:r>
          </a:p>
          <a:p>
            <a:pPr marL="285750" indent="-285750">
              <a:buFont typeface="Arial" panose="020B0604020202020204" pitchFamily="34" charset="0"/>
              <a:buChar char="•"/>
            </a:pPr>
            <a:r>
              <a:rPr lang="en-GB" sz="2200" dirty="0">
                <a:solidFill>
                  <a:schemeClr val="bg1"/>
                </a:solidFill>
              </a:rPr>
              <a:t>Colleagues who have been </a:t>
            </a:r>
            <a:r>
              <a:rPr lang="en-GB" sz="2200" b="1" dirty="0">
                <a:solidFill>
                  <a:schemeClr val="bg1"/>
                </a:solidFill>
              </a:rPr>
              <a:t>furloughed</a:t>
            </a:r>
          </a:p>
          <a:p>
            <a:pPr marL="285750" indent="-285750">
              <a:buFont typeface="Arial" panose="020B0604020202020204" pitchFamily="34" charset="0"/>
              <a:buChar char="•"/>
            </a:pPr>
            <a:r>
              <a:rPr lang="en-GB" sz="2200" dirty="0">
                <a:solidFill>
                  <a:schemeClr val="bg1"/>
                </a:solidFill>
              </a:rPr>
              <a:t>How I'm going to </a:t>
            </a:r>
            <a:r>
              <a:rPr lang="en-GB" sz="2200" b="1" dirty="0">
                <a:solidFill>
                  <a:schemeClr val="bg1"/>
                </a:solidFill>
              </a:rPr>
              <a:t>manage my workload </a:t>
            </a:r>
            <a:r>
              <a:rPr lang="en-GB" sz="2200" dirty="0">
                <a:solidFill>
                  <a:schemeClr val="bg1"/>
                </a:solidFill>
              </a:rPr>
              <a:t>until I can recruit more people into my team</a:t>
            </a:r>
          </a:p>
          <a:p>
            <a:pPr marL="285750" indent="-285750">
              <a:buFont typeface="Arial" panose="020B0604020202020204" pitchFamily="34" charset="0"/>
              <a:buChar char="•"/>
            </a:pPr>
            <a:r>
              <a:rPr lang="en-GB" sz="2200" dirty="0">
                <a:solidFill>
                  <a:schemeClr val="bg1"/>
                </a:solidFill>
              </a:rPr>
              <a:t>Headcount is down so a sudden </a:t>
            </a:r>
            <a:r>
              <a:rPr lang="en-GB" sz="2200" b="1" dirty="0">
                <a:solidFill>
                  <a:schemeClr val="bg1"/>
                </a:solidFill>
              </a:rPr>
              <a:t>spike in deal flow will be challenging </a:t>
            </a:r>
            <a:r>
              <a:rPr lang="en-GB" sz="2200" dirty="0">
                <a:solidFill>
                  <a:schemeClr val="bg1"/>
                </a:solidFill>
              </a:rPr>
              <a:t>to staff (and I expect this to happen).</a:t>
            </a:r>
          </a:p>
          <a:p>
            <a:pPr marL="285750" indent="-285750">
              <a:buFont typeface="Arial" panose="020B0604020202020204" pitchFamily="34" charset="0"/>
              <a:buChar char="•"/>
            </a:pPr>
            <a:r>
              <a:rPr lang="en-GB" sz="2200" b="1" dirty="0">
                <a:solidFill>
                  <a:schemeClr val="bg1"/>
                </a:solidFill>
              </a:rPr>
              <a:t>Freezing of recruitment </a:t>
            </a:r>
            <a:r>
              <a:rPr lang="en-GB" sz="2200" dirty="0">
                <a:solidFill>
                  <a:schemeClr val="bg1"/>
                </a:solidFill>
              </a:rPr>
              <a:t>- I was about to recruit for a bid executive and that has been frozen now</a:t>
            </a:r>
          </a:p>
          <a:p>
            <a:pPr marL="285750" indent="-285750">
              <a:buFont typeface="Arial" panose="020B0604020202020204" pitchFamily="34" charset="0"/>
              <a:buChar char="•"/>
            </a:pPr>
            <a:r>
              <a:rPr lang="en-GB" sz="2200" b="1" dirty="0">
                <a:solidFill>
                  <a:schemeClr val="bg1"/>
                </a:solidFill>
              </a:rPr>
              <a:t>Onboarding </a:t>
            </a:r>
            <a:r>
              <a:rPr lang="en-GB" sz="2200" dirty="0">
                <a:solidFill>
                  <a:schemeClr val="bg1"/>
                </a:solidFill>
              </a:rPr>
              <a:t>new team members </a:t>
            </a:r>
            <a:r>
              <a:rPr lang="en-GB" sz="2200" b="1" dirty="0">
                <a:solidFill>
                  <a:schemeClr val="bg1"/>
                </a:solidFill>
              </a:rPr>
              <a:t>remotely </a:t>
            </a:r>
            <a:r>
              <a:rPr lang="en-GB" sz="2200" dirty="0">
                <a:solidFill>
                  <a:schemeClr val="bg1"/>
                </a:solidFill>
              </a:rPr>
              <a:t>while still making it an inspiring experience for them</a:t>
            </a:r>
          </a:p>
          <a:p>
            <a:pPr marL="285750" indent="-285750">
              <a:buFont typeface="Arial" panose="020B0604020202020204" pitchFamily="34" charset="0"/>
              <a:buChar char="•"/>
            </a:pPr>
            <a:r>
              <a:rPr lang="en-GB" sz="2200" dirty="0">
                <a:solidFill>
                  <a:schemeClr val="bg1"/>
                </a:solidFill>
              </a:rPr>
              <a:t>That we </a:t>
            </a:r>
            <a:r>
              <a:rPr lang="en-GB" sz="2200" b="1" dirty="0">
                <a:solidFill>
                  <a:schemeClr val="bg1"/>
                </a:solidFill>
              </a:rPr>
              <a:t>can't anticipate </a:t>
            </a:r>
            <a:r>
              <a:rPr lang="en-GB" sz="2200" dirty="0">
                <a:solidFill>
                  <a:schemeClr val="bg1"/>
                </a:solidFill>
              </a:rPr>
              <a:t>or be in control, so </a:t>
            </a:r>
            <a:r>
              <a:rPr lang="en-GB" sz="2200" b="1" dirty="0">
                <a:solidFill>
                  <a:schemeClr val="bg1"/>
                </a:solidFill>
              </a:rPr>
              <a:t>variables </a:t>
            </a:r>
            <a:r>
              <a:rPr lang="en-GB" sz="2200" dirty="0">
                <a:solidFill>
                  <a:schemeClr val="bg1"/>
                </a:solidFill>
              </a:rPr>
              <a:t>are </a:t>
            </a:r>
            <a:r>
              <a:rPr lang="en-GB" sz="2200" b="1" dirty="0">
                <a:solidFill>
                  <a:schemeClr val="bg1"/>
                </a:solidFill>
              </a:rPr>
              <a:t>hard to manage</a:t>
            </a:r>
          </a:p>
          <a:p>
            <a:pPr marL="285750" indent="-285750">
              <a:buFont typeface="Arial" panose="020B0604020202020204" pitchFamily="34" charset="0"/>
              <a:buChar char="•"/>
            </a:pPr>
            <a:r>
              <a:rPr lang="en-GB" sz="2200" dirty="0">
                <a:solidFill>
                  <a:schemeClr val="bg1"/>
                </a:solidFill>
              </a:rPr>
              <a:t>Will I or my organisation get those</a:t>
            </a:r>
            <a:r>
              <a:rPr lang="en-GB" sz="2200" b="1" dirty="0">
                <a:solidFill>
                  <a:schemeClr val="bg1"/>
                </a:solidFill>
              </a:rPr>
              <a:t> little lucky breaks </a:t>
            </a:r>
            <a:r>
              <a:rPr lang="en-GB" sz="2200" dirty="0">
                <a:solidFill>
                  <a:schemeClr val="bg1"/>
                </a:solidFill>
              </a:rPr>
              <a:t>that make all the difference when times are challenging?</a:t>
            </a:r>
          </a:p>
        </p:txBody>
      </p:sp>
    </p:spTree>
    <p:extLst>
      <p:ext uri="{BB962C8B-B14F-4D97-AF65-F5344CB8AC3E}">
        <p14:creationId xmlns:p14="http://schemas.microsoft.com/office/powerpoint/2010/main" val="423368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ag&#10;&#10;Description automatically generated">
            <a:extLst>
              <a:ext uri="{FF2B5EF4-FFF2-40B4-BE49-F238E27FC236}">
                <a16:creationId xmlns:a16="http://schemas.microsoft.com/office/drawing/2014/main" id="{7001D276-6CD1-4D76-BF6A-7085525A4C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3545"/>
            <a:ext cx="12192000" cy="8128000"/>
          </a:xfrm>
          <a:prstGeom prst="rect">
            <a:avLst/>
          </a:prstGeom>
        </p:spPr>
      </p:pic>
      <p:sp>
        <p:nvSpPr>
          <p:cNvPr id="4" name="Rectangle 3">
            <a:extLst>
              <a:ext uri="{FF2B5EF4-FFF2-40B4-BE49-F238E27FC236}">
                <a16:creationId xmlns:a16="http://schemas.microsoft.com/office/drawing/2014/main" id="{7356D5A0-A8E4-4754-B299-0F14E3DB4C2D}"/>
              </a:ext>
            </a:extLst>
          </p:cNvPr>
          <p:cNvSpPr/>
          <p:nvPr/>
        </p:nvSpPr>
        <p:spPr>
          <a:xfrm>
            <a:off x="7518400" y="1064644"/>
            <a:ext cx="3879273" cy="1446550"/>
          </a:xfrm>
          <a:prstGeom prst="rect">
            <a:avLst/>
          </a:prstGeom>
          <a:solidFill>
            <a:srgbClr val="00B050"/>
          </a:solidFill>
        </p:spPr>
        <p:txBody>
          <a:bodyPr wrap="square">
            <a:spAutoFit/>
          </a:bodyPr>
          <a:lstStyle/>
          <a:p>
            <a:pPr marL="342900" indent="-342900">
              <a:buFont typeface="Arial" panose="020B0604020202020204" pitchFamily="34" charset="0"/>
              <a:buChar char="•"/>
            </a:pPr>
            <a:r>
              <a:rPr lang="en-GB" sz="2200" b="1" dirty="0">
                <a:solidFill>
                  <a:schemeClr val="bg1"/>
                </a:solidFill>
              </a:rPr>
              <a:t>Brexit</a:t>
            </a:r>
          </a:p>
          <a:p>
            <a:pPr marL="342900" indent="-342900">
              <a:buFont typeface="Arial" panose="020B0604020202020204" pitchFamily="34" charset="0"/>
              <a:buChar char="•"/>
            </a:pPr>
            <a:r>
              <a:rPr lang="en-GB" sz="2200" dirty="0">
                <a:solidFill>
                  <a:schemeClr val="bg1"/>
                </a:solidFill>
              </a:rPr>
              <a:t>Going back to normal where nobody thinks about </a:t>
            </a:r>
            <a:r>
              <a:rPr lang="en-GB" sz="2200" b="1" dirty="0">
                <a:solidFill>
                  <a:schemeClr val="bg1"/>
                </a:solidFill>
              </a:rPr>
              <a:t>the environment</a:t>
            </a:r>
          </a:p>
        </p:txBody>
      </p:sp>
    </p:spTree>
    <p:extLst>
      <p:ext uri="{BB962C8B-B14F-4D97-AF65-F5344CB8AC3E}">
        <p14:creationId xmlns:p14="http://schemas.microsoft.com/office/powerpoint/2010/main" val="291591537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building, outdoor, water, bridge&#10;&#10;Description automatically generated">
            <a:extLst>
              <a:ext uri="{FF2B5EF4-FFF2-40B4-BE49-F238E27FC236}">
                <a16:creationId xmlns:a16="http://schemas.microsoft.com/office/drawing/2014/main" id="{7D405100-0EC2-478D-8A70-55AC0B6F86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21" y="1875597"/>
            <a:ext cx="12675560" cy="5843139"/>
          </a:xfrm>
          <a:prstGeom prst="rect">
            <a:avLst/>
          </a:prstGeom>
        </p:spPr>
      </p:pic>
      <p:sp>
        <p:nvSpPr>
          <p:cNvPr id="2" name="Rectangle 1">
            <a:extLst>
              <a:ext uri="{FF2B5EF4-FFF2-40B4-BE49-F238E27FC236}">
                <a16:creationId xmlns:a16="http://schemas.microsoft.com/office/drawing/2014/main" id="{9B71460E-16DD-4615-A022-E480C4C64249}"/>
              </a:ext>
            </a:extLst>
          </p:cNvPr>
          <p:cNvSpPr/>
          <p:nvPr/>
        </p:nvSpPr>
        <p:spPr>
          <a:xfrm>
            <a:off x="219959" y="508635"/>
            <a:ext cx="6096000" cy="830997"/>
          </a:xfrm>
          <a:prstGeom prst="rect">
            <a:avLst/>
          </a:prstGeom>
        </p:spPr>
        <p:txBody>
          <a:bodyPr>
            <a:spAutoFit/>
          </a:bodyPr>
          <a:lstStyle/>
          <a:p>
            <a:r>
              <a:rPr lang="en-GB" sz="2400" dirty="0">
                <a:solidFill>
                  <a:schemeClr val="bg1"/>
                </a:solidFill>
              </a:rPr>
              <a:t>For </a:t>
            </a:r>
            <a:r>
              <a:rPr lang="en-GB" sz="2400" b="1" dirty="0">
                <a:solidFill>
                  <a:schemeClr val="bg1"/>
                </a:solidFill>
              </a:rPr>
              <a:t>external </a:t>
            </a:r>
            <a:r>
              <a:rPr lang="en-GB" sz="2400" dirty="0">
                <a:solidFill>
                  <a:schemeClr val="bg1"/>
                </a:solidFill>
              </a:rPr>
              <a:t>providers: how are you finding the </a:t>
            </a:r>
            <a:r>
              <a:rPr lang="en-GB" sz="2400" b="1" dirty="0">
                <a:solidFill>
                  <a:schemeClr val="bg1"/>
                </a:solidFill>
              </a:rPr>
              <a:t>market </a:t>
            </a:r>
            <a:r>
              <a:rPr lang="en-GB" sz="2400" dirty="0">
                <a:solidFill>
                  <a:schemeClr val="bg1"/>
                </a:solidFill>
              </a:rPr>
              <a:t>for your services </a:t>
            </a:r>
            <a:r>
              <a:rPr lang="en-GB" sz="2400" b="1" dirty="0">
                <a:solidFill>
                  <a:schemeClr val="bg1"/>
                </a:solidFill>
              </a:rPr>
              <a:t>right now</a:t>
            </a:r>
            <a:r>
              <a:rPr lang="en-GB" sz="2400" dirty="0">
                <a:solidFill>
                  <a:schemeClr val="bg1"/>
                </a:solidFill>
              </a:rPr>
              <a:t>? </a:t>
            </a:r>
            <a:endParaRPr lang="en-GB" sz="2000" dirty="0">
              <a:solidFill>
                <a:schemeClr val="bg1"/>
              </a:solidFill>
            </a:endParaRPr>
          </a:p>
        </p:txBody>
      </p:sp>
      <p:sp>
        <p:nvSpPr>
          <p:cNvPr id="5" name="Rectangle 4">
            <a:extLst>
              <a:ext uri="{FF2B5EF4-FFF2-40B4-BE49-F238E27FC236}">
                <a16:creationId xmlns:a16="http://schemas.microsoft.com/office/drawing/2014/main" id="{522AEBF3-1AB0-4554-B902-9E2245690A67}"/>
              </a:ext>
            </a:extLst>
          </p:cNvPr>
          <p:cNvSpPr/>
          <p:nvPr/>
        </p:nvSpPr>
        <p:spPr>
          <a:xfrm>
            <a:off x="219959" y="2070818"/>
            <a:ext cx="3964114" cy="1200329"/>
          </a:xfrm>
          <a:prstGeom prst="rect">
            <a:avLst/>
          </a:prstGeom>
          <a:solidFill>
            <a:srgbClr val="FF0000"/>
          </a:solidFill>
          <a:ln>
            <a:noFill/>
          </a:ln>
        </p:spPr>
        <p:txBody>
          <a:bodyPr wrap="square">
            <a:spAutoFit/>
          </a:bodyPr>
          <a:lstStyle/>
          <a:p>
            <a:pPr marL="285750" indent="-285750">
              <a:buFont typeface="Arial" panose="020B0604020202020204" pitchFamily="34" charset="0"/>
              <a:buChar char="•"/>
            </a:pPr>
            <a:r>
              <a:rPr lang="en-GB" dirty="0">
                <a:solidFill>
                  <a:schemeClr val="bg1"/>
                </a:solidFill>
              </a:rPr>
              <a:t>Difficult.</a:t>
            </a:r>
          </a:p>
          <a:p>
            <a:pPr marL="285750" indent="-285750">
              <a:buFont typeface="Arial" panose="020B0604020202020204" pitchFamily="34" charset="0"/>
              <a:buChar char="•"/>
            </a:pPr>
            <a:r>
              <a:rPr lang="en-GB" b="1" dirty="0">
                <a:solidFill>
                  <a:schemeClr val="bg1"/>
                </a:solidFill>
              </a:rPr>
              <a:t>I have no work</a:t>
            </a:r>
            <a:r>
              <a:rPr lang="en-GB" dirty="0">
                <a:solidFill>
                  <a:schemeClr val="bg1"/>
                </a:solidFill>
              </a:rPr>
              <a:t>.</a:t>
            </a:r>
          </a:p>
          <a:p>
            <a:pPr marL="285750" indent="-285750">
              <a:buFont typeface="Arial" panose="020B0604020202020204" pitchFamily="34" charset="0"/>
              <a:buChar char="•"/>
            </a:pPr>
            <a:r>
              <a:rPr lang="en-GB" dirty="0">
                <a:solidFill>
                  <a:schemeClr val="bg1"/>
                </a:solidFill>
              </a:rPr>
              <a:t>Limited and </a:t>
            </a:r>
            <a:r>
              <a:rPr lang="en-GB" b="1" dirty="0">
                <a:solidFill>
                  <a:schemeClr val="bg1"/>
                </a:solidFill>
              </a:rPr>
              <a:t>few people getting back </a:t>
            </a:r>
            <a:r>
              <a:rPr lang="en-GB" dirty="0">
                <a:solidFill>
                  <a:schemeClr val="bg1"/>
                </a:solidFill>
              </a:rPr>
              <a:t>to messages or emails.</a:t>
            </a:r>
          </a:p>
        </p:txBody>
      </p:sp>
      <p:sp>
        <p:nvSpPr>
          <p:cNvPr id="6" name="Rectangle 5">
            <a:extLst>
              <a:ext uri="{FF2B5EF4-FFF2-40B4-BE49-F238E27FC236}">
                <a16:creationId xmlns:a16="http://schemas.microsoft.com/office/drawing/2014/main" id="{1316313D-2E08-4A5B-A418-52EA64614499}"/>
              </a:ext>
            </a:extLst>
          </p:cNvPr>
          <p:cNvSpPr/>
          <p:nvPr/>
        </p:nvSpPr>
        <p:spPr>
          <a:xfrm>
            <a:off x="219959" y="3532240"/>
            <a:ext cx="6096000" cy="3139321"/>
          </a:xfrm>
          <a:prstGeom prst="rect">
            <a:avLst/>
          </a:prstGeom>
          <a:solidFill>
            <a:srgbClr val="7030A0"/>
          </a:solidFill>
          <a:ln>
            <a:noFill/>
          </a:ln>
        </p:spPr>
        <p:txBody>
          <a:bodyPr>
            <a:spAutoFit/>
          </a:bodyPr>
          <a:lstStyle/>
          <a:p>
            <a:pPr marL="285750" indent="-285750">
              <a:buFont typeface="Arial" panose="020B0604020202020204" pitchFamily="34" charset="0"/>
              <a:buChar char="•"/>
            </a:pPr>
            <a:r>
              <a:rPr lang="en-GB" dirty="0">
                <a:solidFill>
                  <a:schemeClr val="bg1"/>
                </a:solidFill>
              </a:rPr>
              <a:t>Quieter as </a:t>
            </a:r>
            <a:r>
              <a:rPr lang="en-GB" b="1" dirty="0">
                <a:solidFill>
                  <a:schemeClr val="bg1"/>
                </a:solidFill>
              </a:rPr>
              <a:t>people are hanging off from making decisions </a:t>
            </a:r>
            <a:r>
              <a:rPr lang="en-GB" dirty="0">
                <a:solidFill>
                  <a:schemeClr val="bg1"/>
                </a:solidFill>
              </a:rPr>
              <a:t>on anything and everything!</a:t>
            </a:r>
          </a:p>
          <a:p>
            <a:pPr marL="285750" indent="-285750">
              <a:buFont typeface="Arial" panose="020B0604020202020204" pitchFamily="34" charset="0"/>
              <a:buChar char="•"/>
            </a:pPr>
            <a:r>
              <a:rPr lang="en-GB" dirty="0">
                <a:solidFill>
                  <a:schemeClr val="bg1"/>
                </a:solidFill>
              </a:rPr>
              <a:t>It's still out there, but slightly </a:t>
            </a:r>
            <a:r>
              <a:rPr lang="en-GB" b="1" dirty="0">
                <a:solidFill>
                  <a:schemeClr val="bg1"/>
                </a:solidFill>
              </a:rPr>
              <a:t>hesitant</a:t>
            </a:r>
            <a:r>
              <a:rPr lang="en-GB" dirty="0">
                <a:solidFill>
                  <a:schemeClr val="bg1"/>
                </a:solidFill>
              </a:rPr>
              <a:t>. It </a:t>
            </a:r>
            <a:r>
              <a:rPr lang="en-GB" b="1" dirty="0">
                <a:solidFill>
                  <a:schemeClr val="bg1"/>
                </a:solidFill>
              </a:rPr>
              <a:t>will come back</a:t>
            </a:r>
            <a:r>
              <a:rPr lang="en-GB" dirty="0">
                <a:solidFill>
                  <a:schemeClr val="bg1"/>
                </a:solidFill>
              </a:rPr>
              <a:t>.</a:t>
            </a:r>
          </a:p>
          <a:p>
            <a:pPr marL="285750" indent="-285750">
              <a:buFont typeface="Arial" panose="020B0604020202020204" pitchFamily="34" charset="0"/>
              <a:buChar char="•"/>
            </a:pPr>
            <a:r>
              <a:rPr lang="en-GB" dirty="0">
                <a:solidFill>
                  <a:schemeClr val="bg1"/>
                </a:solidFill>
              </a:rPr>
              <a:t>Very </a:t>
            </a:r>
            <a:r>
              <a:rPr lang="en-GB" b="1" dirty="0">
                <a:solidFill>
                  <a:schemeClr val="bg1"/>
                </a:solidFill>
              </a:rPr>
              <a:t>cautious but recovering</a:t>
            </a:r>
            <a:r>
              <a:rPr lang="en-GB" dirty="0">
                <a:solidFill>
                  <a:schemeClr val="bg1"/>
                </a:solidFill>
              </a:rPr>
              <a:t>.</a:t>
            </a:r>
          </a:p>
          <a:p>
            <a:pPr marL="285750" indent="-285750">
              <a:buFont typeface="Arial" panose="020B0604020202020204" pitchFamily="34" charset="0"/>
              <a:buChar char="•"/>
            </a:pPr>
            <a:r>
              <a:rPr lang="en-GB" dirty="0">
                <a:solidFill>
                  <a:schemeClr val="bg1"/>
                </a:solidFill>
              </a:rPr>
              <a:t>Now </a:t>
            </a:r>
            <a:r>
              <a:rPr lang="en-GB" b="1" dirty="0">
                <a:solidFill>
                  <a:schemeClr val="bg1"/>
                </a:solidFill>
              </a:rPr>
              <a:t>increasing, thankfully</a:t>
            </a:r>
            <a:r>
              <a:rPr lang="en-GB" dirty="0">
                <a:solidFill>
                  <a:schemeClr val="bg1"/>
                </a:solidFill>
              </a:rPr>
              <a:t>.</a:t>
            </a:r>
          </a:p>
          <a:p>
            <a:pPr marL="285750" indent="-285750">
              <a:buFont typeface="Arial" panose="020B0604020202020204" pitchFamily="34" charset="0"/>
              <a:buChar char="•"/>
            </a:pPr>
            <a:r>
              <a:rPr lang="en-GB" dirty="0">
                <a:solidFill>
                  <a:schemeClr val="bg1"/>
                </a:solidFill>
              </a:rPr>
              <a:t>OK. Some clients are doing just as much work as before but this </a:t>
            </a:r>
            <a:r>
              <a:rPr lang="en-GB" b="1" dirty="0">
                <a:solidFill>
                  <a:schemeClr val="bg1"/>
                </a:solidFill>
              </a:rPr>
              <a:t>might tail off </a:t>
            </a:r>
            <a:r>
              <a:rPr lang="en-GB" dirty="0">
                <a:solidFill>
                  <a:schemeClr val="bg1"/>
                </a:solidFill>
              </a:rPr>
              <a:t>over next few months </a:t>
            </a:r>
            <a:r>
              <a:rPr lang="en-GB" b="1" dirty="0">
                <a:solidFill>
                  <a:schemeClr val="bg1"/>
                </a:solidFill>
              </a:rPr>
              <a:t>once the impact </a:t>
            </a:r>
            <a:r>
              <a:rPr lang="en-GB" dirty="0">
                <a:solidFill>
                  <a:schemeClr val="bg1"/>
                </a:solidFill>
              </a:rPr>
              <a:t>of the virus / job cuts </a:t>
            </a:r>
            <a:r>
              <a:rPr lang="en-GB" b="1" dirty="0">
                <a:solidFill>
                  <a:schemeClr val="bg1"/>
                </a:solidFill>
              </a:rPr>
              <a:t>really hits</a:t>
            </a:r>
            <a:r>
              <a:rPr lang="en-GB" dirty="0">
                <a:solidFill>
                  <a:schemeClr val="bg1"/>
                </a:solidFill>
              </a:rPr>
              <a:t>.</a:t>
            </a:r>
          </a:p>
          <a:p>
            <a:pPr marL="285750" indent="-285750">
              <a:buFont typeface="Arial" panose="020B0604020202020204" pitchFamily="34" charset="0"/>
              <a:buChar char="•"/>
            </a:pPr>
            <a:r>
              <a:rPr lang="en-GB" b="1" dirty="0">
                <a:solidFill>
                  <a:schemeClr val="bg1"/>
                </a:solidFill>
              </a:rPr>
              <a:t>Picking up very fast </a:t>
            </a:r>
            <a:r>
              <a:rPr lang="en-GB" dirty="0">
                <a:solidFill>
                  <a:schemeClr val="bg1"/>
                </a:solidFill>
              </a:rPr>
              <a:t>just over the last week! Sharp increase in enquiries.</a:t>
            </a:r>
          </a:p>
        </p:txBody>
      </p:sp>
      <p:sp>
        <p:nvSpPr>
          <p:cNvPr id="7" name="Rectangle 6">
            <a:extLst>
              <a:ext uri="{FF2B5EF4-FFF2-40B4-BE49-F238E27FC236}">
                <a16:creationId xmlns:a16="http://schemas.microsoft.com/office/drawing/2014/main" id="{B3A53555-DDB0-4FF5-9D73-00A1460F4997}"/>
              </a:ext>
            </a:extLst>
          </p:cNvPr>
          <p:cNvSpPr/>
          <p:nvPr/>
        </p:nvSpPr>
        <p:spPr>
          <a:xfrm>
            <a:off x="6650182" y="4917235"/>
            <a:ext cx="5321859" cy="1754326"/>
          </a:xfrm>
          <a:prstGeom prst="rect">
            <a:avLst/>
          </a:prstGeom>
          <a:solidFill>
            <a:srgbClr val="00B050"/>
          </a:solidFill>
          <a:ln>
            <a:noFill/>
          </a:ln>
        </p:spPr>
        <p:txBody>
          <a:bodyPr wrap="square">
            <a:spAutoFit/>
          </a:bodyPr>
          <a:lstStyle/>
          <a:p>
            <a:pPr marL="285750" indent="-285750">
              <a:buFont typeface="Arial" panose="020B0604020202020204" pitchFamily="34" charset="0"/>
              <a:buChar char="•"/>
            </a:pPr>
            <a:r>
              <a:rPr lang="en-GB" b="1" dirty="0">
                <a:solidFill>
                  <a:schemeClr val="bg1"/>
                </a:solidFill>
              </a:rPr>
              <a:t>Busy</a:t>
            </a:r>
            <a:r>
              <a:rPr lang="en-GB" dirty="0">
                <a:solidFill>
                  <a:schemeClr val="bg1"/>
                </a:solidFill>
              </a:rPr>
              <a:t>.</a:t>
            </a:r>
          </a:p>
          <a:p>
            <a:pPr marL="285750" indent="-285750">
              <a:buFont typeface="Arial" panose="020B0604020202020204" pitchFamily="34" charset="0"/>
              <a:buChar char="•"/>
            </a:pPr>
            <a:r>
              <a:rPr lang="en-GB" dirty="0">
                <a:solidFill>
                  <a:schemeClr val="bg1"/>
                </a:solidFill>
              </a:rPr>
              <a:t>Increased </a:t>
            </a:r>
            <a:r>
              <a:rPr lang="en-GB" b="1" dirty="0">
                <a:solidFill>
                  <a:schemeClr val="bg1"/>
                </a:solidFill>
              </a:rPr>
              <a:t>opportunities to support live deals </a:t>
            </a:r>
            <a:r>
              <a:rPr lang="en-GB" dirty="0">
                <a:solidFill>
                  <a:schemeClr val="bg1"/>
                </a:solidFill>
              </a:rPr>
              <a:t>as </a:t>
            </a:r>
            <a:r>
              <a:rPr lang="en-GB" b="1" dirty="0">
                <a:solidFill>
                  <a:schemeClr val="bg1"/>
                </a:solidFill>
              </a:rPr>
              <a:t>in-house bid teams struggle </a:t>
            </a:r>
            <a:r>
              <a:rPr lang="en-GB" dirty="0">
                <a:solidFill>
                  <a:schemeClr val="bg1"/>
                </a:solidFill>
              </a:rPr>
              <a:t>with a virtual way of working.</a:t>
            </a:r>
          </a:p>
          <a:p>
            <a:pPr marL="285750" indent="-285750">
              <a:buFont typeface="Arial" panose="020B0604020202020204" pitchFamily="34" charset="0"/>
              <a:buChar char="•"/>
            </a:pPr>
            <a:r>
              <a:rPr lang="en-GB" dirty="0">
                <a:solidFill>
                  <a:schemeClr val="bg1"/>
                </a:solidFill>
              </a:rPr>
              <a:t>Good - am </a:t>
            </a:r>
            <a:r>
              <a:rPr lang="en-GB" b="1" dirty="0">
                <a:solidFill>
                  <a:schemeClr val="bg1"/>
                </a:solidFill>
              </a:rPr>
              <a:t>regularly turning down work </a:t>
            </a:r>
            <a:r>
              <a:rPr lang="en-GB" dirty="0">
                <a:solidFill>
                  <a:schemeClr val="bg1"/>
                </a:solidFill>
              </a:rPr>
              <a:t>due to not having capacity.  </a:t>
            </a:r>
          </a:p>
        </p:txBody>
      </p:sp>
    </p:spTree>
    <p:extLst>
      <p:ext uri="{BB962C8B-B14F-4D97-AF65-F5344CB8AC3E}">
        <p14:creationId xmlns:p14="http://schemas.microsoft.com/office/powerpoint/2010/main" val="73997717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B62B661-39CE-49F2-87AF-FFFB2D2D0784}"/>
              </a:ext>
            </a:extLst>
          </p:cNvPr>
          <p:cNvGraphicFramePr/>
          <p:nvPr>
            <p:extLst>
              <p:ext uri="{D42A27DB-BD31-4B8C-83A1-F6EECF244321}">
                <p14:modId xmlns:p14="http://schemas.microsoft.com/office/powerpoint/2010/main" val="2828099560"/>
              </p:ext>
            </p:extLst>
          </p:nvPr>
        </p:nvGraphicFramePr>
        <p:xfrm>
          <a:off x="292231" y="1960775"/>
          <a:ext cx="6580494" cy="451692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B1E6F31F-7909-49E3-B099-A19CC8386746}"/>
              </a:ext>
            </a:extLst>
          </p:cNvPr>
          <p:cNvSpPr/>
          <p:nvPr/>
        </p:nvSpPr>
        <p:spPr>
          <a:xfrm>
            <a:off x="219959" y="148420"/>
            <a:ext cx="6096000" cy="1569660"/>
          </a:xfrm>
          <a:prstGeom prst="rect">
            <a:avLst/>
          </a:prstGeom>
        </p:spPr>
        <p:txBody>
          <a:bodyPr>
            <a:spAutoFit/>
          </a:bodyPr>
          <a:lstStyle/>
          <a:p>
            <a:r>
              <a:rPr lang="en-GB" sz="2400" dirty="0">
                <a:solidFill>
                  <a:schemeClr val="bg1"/>
                </a:solidFill>
              </a:rPr>
              <a:t>For </a:t>
            </a:r>
            <a:r>
              <a:rPr lang="en-GB" sz="2400" b="1" dirty="0">
                <a:solidFill>
                  <a:schemeClr val="bg1"/>
                </a:solidFill>
              </a:rPr>
              <a:t>external </a:t>
            </a:r>
            <a:r>
              <a:rPr lang="en-GB" sz="2400" dirty="0">
                <a:solidFill>
                  <a:schemeClr val="bg1"/>
                </a:solidFill>
              </a:rPr>
              <a:t>providers: what </a:t>
            </a:r>
            <a:r>
              <a:rPr lang="en-GB" sz="2400" b="1" dirty="0">
                <a:solidFill>
                  <a:schemeClr val="bg1"/>
                </a:solidFill>
              </a:rPr>
              <a:t>percentage change </a:t>
            </a:r>
            <a:r>
              <a:rPr lang="en-GB" sz="2400" dirty="0">
                <a:solidFill>
                  <a:schemeClr val="bg1"/>
                </a:solidFill>
              </a:rPr>
              <a:t>have you seen in your earnings in the </a:t>
            </a:r>
            <a:r>
              <a:rPr lang="en-GB" sz="2400" b="1" dirty="0">
                <a:solidFill>
                  <a:schemeClr val="bg1"/>
                </a:solidFill>
              </a:rPr>
              <a:t>past three months </a:t>
            </a:r>
            <a:r>
              <a:rPr lang="en-GB" sz="2400" dirty="0">
                <a:solidFill>
                  <a:schemeClr val="bg1"/>
                </a:solidFill>
              </a:rPr>
              <a:t>compared to the same time last year? </a:t>
            </a:r>
            <a:endParaRPr lang="en-GB" sz="2000" dirty="0">
              <a:solidFill>
                <a:schemeClr val="bg1"/>
              </a:solidFill>
            </a:endParaRPr>
          </a:p>
        </p:txBody>
      </p:sp>
      <p:pic>
        <p:nvPicPr>
          <p:cNvPr id="9" name="Picture 8" descr="A vintage photo of a person&#10;&#10;Description automatically generated">
            <a:extLst>
              <a:ext uri="{FF2B5EF4-FFF2-40B4-BE49-F238E27FC236}">
                <a16:creationId xmlns:a16="http://schemas.microsoft.com/office/drawing/2014/main" id="{70975CAD-E765-4A1F-B1BC-20434F4F3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2489" y="501506"/>
            <a:ext cx="4579552" cy="6011501"/>
          </a:xfrm>
          <a:prstGeom prst="rect">
            <a:avLst/>
          </a:prstGeom>
        </p:spPr>
      </p:pic>
      <p:cxnSp>
        <p:nvCxnSpPr>
          <p:cNvPr id="11" name="Straight Connector 10">
            <a:extLst>
              <a:ext uri="{FF2B5EF4-FFF2-40B4-BE49-F238E27FC236}">
                <a16:creationId xmlns:a16="http://schemas.microsoft.com/office/drawing/2014/main" id="{3E815055-A6CA-4CB3-9F83-7B0475DDB4A7}"/>
              </a:ext>
            </a:extLst>
          </p:cNvPr>
          <p:cNvCxnSpPr/>
          <p:nvPr/>
        </p:nvCxnSpPr>
        <p:spPr>
          <a:xfrm>
            <a:off x="9682265" y="4886036"/>
            <a:ext cx="112428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35C8B4-E5ED-4CEF-A8CB-508C92C07A0B}"/>
              </a:ext>
            </a:extLst>
          </p:cNvPr>
          <p:cNvCxnSpPr>
            <a:cxnSpLocks/>
          </p:cNvCxnSpPr>
          <p:nvPr/>
        </p:nvCxnSpPr>
        <p:spPr>
          <a:xfrm>
            <a:off x="11543392" y="4886036"/>
            <a:ext cx="14984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CBE4F4F-4172-48E2-AF5D-39C3BE2E9FCF}"/>
              </a:ext>
            </a:extLst>
          </p:cNvPr>
          <p:cNvSpPr txBox="1"/>
          <p:nvPr/>
        </p:nvSpPr>
        <p:spPr>
          <a:xfrm>
            <a:off x="10392622" y="4147020"/>
            <a:ext cx="1533237" cy="646331"/>
          </a:xfrm>
          <a:prstGeom prst="rect">
            <a:avLst/>
          </a:prstGeom>
          <a:noFill/>
        </p:spPr>
        <p:txBody>
          <a:bodyPr wrap="square" rtlCol="0">
            <a:spAutoFit/>
          </a:bodyPr>
          <a:lstStyle/>
          <a:p>
            <a:r>
              <a:rPr lang="en-GB" b="1" dirty="0">
                <a:solidFill>
                  <a:srgbClr val="00B050"/>
                </a:solidFill>
                <a:latin typeface="Britannic Bold" panose="020B0903060703020204" pitchFamily="34" charset="0"/>
              </a:rPr>
              <a:t>EXTERNAL PARTNERS</a:t>
            </a:r>
          </a:p>
        </p:txBody>
      </p:sp>
      <p:sp>
        <p:nvSpPr>
          <p:cNvPr id="15" name="Star: 5 Points 14">
            <a:extLst>
              <a:ext uri="{FF2B5EF4-FFF2-40B4-BE49-F238E27FC236}">
                <a16:creationId xmlns:a16="http://schemas.microsoft.com/office/drawing/2014/main" id="{9B691D9F-8BFA-4D83-BDF3-8E0220C89EEE}"/>
              </a:ext>
            </a:extLst>
          </p:cNvPr>
          <p:cNvSpPr/>
          <p:nvPr/>
        </p:nvSpPr>
        <p:spPr>
          <a:xfrm>
            <a:off x="11366041" y="326096"/>
            <a:ext cx="524586" cy="456268"/>
          </a:xfrm>
          <a:prstGeom prst="star5">
            <a:avLst>
              <a:gd name="adj" fmla="val 26837"/>
              <a:gd name="hf" fmla="val 105146"/>
              <a:gd name="vf" fmla="val 110557"/>
            </a:avLst>
          </a:prstGeom>
          <a:solidFill>
            <a:srgbClr val="FFC000"/>
          </a:solid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400" dirty="0">
              <a:solidFill>
                <a:srgbClr val="00B050"/>
              </a:solidFill>
            </a:endParaRPr>
          </a:p>
        </p:txBody>
      </p:sp>
    </p:spTree>
    <p:extLst>
      <p:ext uri="{BB962C8B-B14F-4D97-AF65-F5344CB8AC3E}">
        <p14:creationId xmlns:p14="http://schemas.microsoft.com/office/powerpoint/2010/main" val="160484926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4" grpId="0"/>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E6F31F-7909-49E3-B099-A19CC8386746}"/>
              </a:ext>
            </a:extLst>
          </p:cNvPr>
          <p:cNvSpPr/>
          <p:nvPr/>
        </p:nvSpPr>
        <p:spPr>
          <a:xfrm>
            <a:off x="219959" y="148420"/>
            <a:ext cx="6096000" cy="830997"/>
          </a:xfrm>
          <a:prstGeom prst="rect">
            <a:avLst/>
          </a:prstGeom>
        </p:spPr>
        <p:txBody>
          <a:bodyPr>
            <a:spAutoFit/>
          </a:bodyPr>
          <a:lstStyle/>
          <a:p>
            <a:r>
              <a:rPr lang="en-GB" sz="2400" dirty="0">
                <a:solidFill>
                  <a:schemeClr val="bg1"/>
                </a:solidFill>
              </a:rPr>
              <a:t>Any </a:t>
            </a:r>
            <a:r>
              <a:rPr lang="en-GB" sz="2400" b="1" dirty="0">
                <a:solidFill>
                  <a:schemeClr val="bg1"/>
                </a:solidFill>
              </a:rPr>
              <a:t>other comments</a:t>
            </a:r>
            <a:r>
              <a:rPr lang="en-GB" sz="2400" dirty="0">
                <a:solidFill>
                  <a:schemeClr val="bg1"/>
                </a:solidFill>
              </a:rPr>
              <a:t>, ideas or tips for people working in bids / proposals?</a:t>
            </a:r>
          </a:p>
        </p:txBody>
      </p:sp>
      <p:sp>
        <p:nvSpPr>
          <p:cNvPr id="2" name="Rectangle 1">
            <a:extLst>
              <a:ext uri="{FF2B5EF4-FFF2-40B4-BE49-F238E27FC236}">
                <a16:creationId xmlns:a16="http://schemas.microsoft.com/office/drawing/2014/main" id="{C508B9F4-7FA1-4A8B-AB71-62A2484FFDE4}"/>
              </a:ext>
            </a:extLst>
          </p:cNvPr>
          <p:cNvSpPr/>
          <p:nvPr/>
        </p:nvSpPr>
        <p:spPr>
          <a:xfrm>
            <a:off x="253143" y="1298942"/>
            <a:ext cx="11685713" cy="5016758"/>
          </a:xfrm>
          <a:prstGeom prst="rect">
            <a:avLst/>
          </a:prstGeom>
        </p:spPr>
        <p:txBody>
          <a:bodyPr wrap="square">
            <a:spAutoFit/>
          </a:bodyPr>
          <a:lstStyle/>
          <a:p>
            <a:pPr marL="457200" indent="-457200">
              <a:buFont typeface="+mj-lt"/>
              <a:buAutoNum type="arabicPeriod"/>
            </a:pPr>
            <a:r>
              <a:rPr lang="en-GB" sz="2000" dirty="0">
                <a:solidFill>
                  <a:schemeClr val="bg1"/>
                </a:solidFill>
              </a:rPr>
              <a:t>Use this as a time to be </a:t>
            </a:r>
            <a:r>
              <a:rPr lang="en-GB" sz="2000" b="1" dirty="0">
                <a:solidFill>
                  <a:schemeClr val="bg1"/>
                </a:solidFill>
              </a:rPr>
              <a:t>more creative </a:t>
            </a:r>
            <a:r>
              <a:rPr lang="en-GB" sz="2000" dirty="0">
                <a:solidFill>
                  <a:schemeClr val="bg1"/>
                </a:solidFill>
              </a:rPr>
              <a:t>in bids, people are reading documents on line, give the audience something to get excited about. </a:t>
            </a:r>
          </a:p>
          <a:p>
            <a:pPr marL="457200" indent="-457200">
              <a:buFont typeface="+mj-lt"/>
              <a:buAutoNum type="arabicPeriod"/>
            </a:pPr>
            <a:r>
              <a:rPr lang="en-GB" sz="2000" dirty="0">
                <a:solidFill>
                  <a:schemeClr val="bg1"/>
                </a:solidFill>
              </a:rPr>
              <a:t>Now seems a great time to be </a:t>
            </a:r>
            <a:r>
              <a:rPr lang="en-GB" sz="2000" b="1" dirty="0">
                <a:solidFill>
                  <a:schemeClr val="bg1"/>
                </a:solidFill>
              </a:rPr>
              <a:t>approaching clients who would/should be tendering </a:t>
            </a:r>
            <a:r>
              <a:rPr lang="en-GB" sz="2000" dirty="0">
                <a:solidFill>
                  <a:schemeClr val="bg1"/>
                </a:solidFill>
              </a:rPr>
              <a:t>and trying to hang on to them for a true contract period. People crave stability - we should be offering that and taking advantage of that.</a:t>
            </a:r>
          </a:p>
          <a:p>
            <a:pPr marL="457200" indent="-457200">
              <a:buFont typeface="+mj-lt"/>
              <a:buAutoNum type="arabicPeriod"/>
            </a:pPr>
            <a:r>
              <a:rPr lang="en-GB" sz="2000" b="1" dirty="0">
                <a:solidFill>
                  <a:schemeClr val="bg1"/>
                </a:solidFill>
              </a:rPr>
              <a:t>Practice your presentations </a:t>
            </a:r>
            <a:r>
              <a:rPr lang="en-GB" sz="2000" dirty="0">
                <a:solidFill>
                  <a:schemeClr val="bg1"/>
                </a:solidFill>
              </a:rPr>
              <a:t>hard on video conference!</a:t>
            </a:r>
          </a:p>
          <a:p>
            <a:pPr marL="457200" indent="-457200">
              <a:buFont typeface="+mj-lt"/>
              <a:buAutoNum type="arabicPeriod"/>
            </a:pPr>
            <a:r>
              <a:rPr lang="en-GB" sz="2000" dirty="0">
                <a:solidFill>
                  <a:schemeClr val="bg1"/>
                </a:solidFill>
              </a:rPr>
              <a:t>Be </a:t>
            </a:r>
            <a:r>
              <a:rPr lang="en-GB" sz="2000" b="1" dirty="0">
                <a:solidFill>
                  <a:schemeClr val="bg1"/>
                </a:solidFill>
              </a:rPr>
              <a:t>honest </a:t>
            </a:r>
            <a:r>
              <a:rPr lang="en-GB" sz="2000" dirty="0">
                <a:solidFill>
                  <a:schemeClr val="bg1"/>
                </a:solidFill>
              </a:rPr>
              <a:t>- if a client is being unreasonable (with say, deadlines): tell them</a:t>
            </a:r>
          </a:p>
          <a:p>
            <a:pPr marL="457200" indent="-457200">
              <a:buFont typeface="+mj-lt"/>
              <a:buAutoNum type="arabicPeriod"/>
            </a:pPr>
            <a:r>
              <a:rPr lang="en-GB" sz="2000" dirty="0">
                <a:solidFill>
                  <a:schemeClr val="bg1"/>
                </a:solidFill>
              </a:rPr>
              <a:t>Bring in more bios, commitment statements and quotes from key stakeholders in your team to </a:t>
            </a:r>
            <a:r>
              <a:rPr lang="en-GB" sz="2000" b="1" dirty="0">
                <a:solidFill>
                  <a:schemeClr val="bg1"/>
                </a:solidFill>
              </a:rPr>
              <a:t>make proposals more personal</a:t>
            </a:r>
            <a:r>
              <a:rPr lang="en-GB" sz="2000" dirty="0">
                <a:solidFill>
                  <a:schemeClr val="bg1"/>
                </a:solidFill>
              </a:rPr>
              <a:t>, and show off the people the client will be working with - it may not be possible to get people together face to face.</a:t>
            </a:r>
          </a:p>
          <a:p>
            <a:pPr marL="457200" indent="-457200">
              <a:buFont typeface="+mj-lt"/>
              <a:buAutoNum type="arabicPeriod"/>
            </a:pPr>
            <a:r>
              <a:rPr lang="en-GB" sz="2000" b="1" dirty="0">
                <a:solidFill>
                  <a:schemeClr val="bg1"/>
                </a:solidFill>
              </a:rPr>
              <a:t>Draw inspiration </a:t>
            </a:r>
            <a:r>
              <a:rPr lang="en-GB" sz="2000" dirty="0">
                <a:solidFill>
                  <a:schemeClr val="bg1"/>
                </a:solidFill>
              </a:rPr>
              <a:t>from these times. If we can continue to deliver winning bids during these unprecedented times, we can win in any environment.</a:t>
            </a:r>
          </a:p>
          <a:p>
            <a:pPr marL="457200" indent="-457200">
              <a:buFont typeface="+mj-lt"/>
              <a:buAutoNum type="arabicPeriod"/>
            </a:pPr>
            <a:r>
              <a:rPr lang="en-GB" sz="2000" dirty="0">
                <a:solidFill>
                  <a:schemeClr val="bg1"/>
                </a:solidFill>
              </a:rPr>
              <a:t>Be a people person. Now more than ever. Respect everyone. Be kind. Behind all bids are sellers and buyers, and </a:t>
            </a:r>
            <a:r>
              <a:rPr lang="en-GB" sz="2000" b="1" dirty="0">
                <a:solidFill>
                  <a:schemeClr val="bg1"/>
                </a:solidFill>
              </a:rPr>
              <a:t>they're all human beings</a:t>
            </a:r>
            <a:r>
              <a:rPr lang="en-GB" sz="2000" dirty="0">
                <a:solidFill>
                  <a:schemeClr val="bg1"/>
                </a:solidFill>
              </a:rPr>
              <a:t>. Technology is great but people respond to people. Talk more. Smile more. </a:t>
            </a:r>
            <a:r>
              <a:rPr lang="en-GB" sz="2000" b="1" dirty="0">
                <a:solidFill>
                  <a:schemeClr val="bg1"/>
                </a:solidFill>
              </a:rPr>
              <a:t>Everyone's carrying a heavy load you know nothing about.</a:t>
            </a:r>
          </a:p>
          <a:p>
            <a:pPr marL="457200" indent="-457200">
              <a:buFont typeface="+mj-lt"/>
              <a:buAutoNum type="arabicPeriod"/>
            </a:pPr>
            <a:r>
              <a:rPr lang="en-GB" sz="2000" dirty="0">
                <a:solidFill>
                  <a:schemeClr val="bg1"/>
                </a:solidFill>
              </a:rPr>
              <a:t>Focus even more on </a:t>
            </a:r>
            <a:r>
              <a:rPr lang="en-GB" sz="2000" b="1" dirty="0">
                <a:solidFill>
                  <a:schemeClr val="bg1"/>
                </a:solidFill>
              </a:rPr>
              <a:t>the future </a:t>
            </a:r>
            <a:r>
              <a:rPr lang="en-GB" sz="2000" dirty="0">
                <a:solidFill>
                  <a:schemeClr val="bg1"/>
                </a:solidFill>
              </a:rPr>
              <a:t>than ever, be proactive, innovate and be more customer focused.</a:t>
            </a:r>
          </a:p>
        </p:txBody>
      </p:sp>
    </p:spTree>
    <p:extLst>
      <p:ext uri="{BB962C8B-B14F-4D97-AF65-F5344CB8AC3E}">
        <p14:creationId xmlns:p14="http://schemas.microsoft.com/office/powerpoint/2010/main" val="51788076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4B6C5-2474-42CC-9E73-EB03E56E18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1178"/>
            <a:ext cx="12216246" cy="8144164"/>
          </a:xfrm>
          <a:prstGeom prst="rect">
            <a:avLst/>
          </a:prstGeom>
        </p:spPr>
      </p:pic>
      <p:sp>
        <p:nvSpPr>
          <p:cNvPr id="2" name="Rectangle 1">
            <a:extLst>
              <a:ext uri="{FF2B5EF4-FFF2-40B4-BE49-F238E27FC236}">
                <a16:creationId xmlns:a16="http://schemas.microsoft.com/office/drawing/2014/main" id="{5038779C-4986-4CBC-8F40-371B8682D486}"/>
              </a:ext>
            </a:extLst>
          </p:cNvPr>
          <p:cNvSpPr/>
          <p:nvPr/>
        </p:nvSpPr>
        <p:spPr>
          <a:xfrm>
            <a:off x="455470" y="1875097"/>
            <a:ext cx="9113404" cy="4708981"/>
          </a:xfrm>
          <a:prstGeom prst="rect">
            <a:avLst/>
          </a:prstGeom>
          <a:solidFill>
            <a:srgbClr val="00B050"/>
          </a:solidFill>
          <a:ln>
            <a:noFill/>
          </a:ln>
        </p:spPr>
        <p:txBody>
          <a:bodyPr wrap="square">
            <a:spAutoFit/>
          </a:bodyPr>
          <a:lstStyle/>
          <a:p>
            <a:pPr marL="457200" indent="-457200">
              <a:buFont typeface="+mj-lt"/>
              <a:buAutoNum type="arabicPeriod" startAt="9"/>
            </a:pPr>
            <a:r>
              <a:rPr lang="en-GB" sz="2000" b="1" dirty="0">
                <a:solidFill>
                  <a:schemeClr val="bg1"/>
                </a:solidFill>
              </a:rPr>
              <a:t>Don’t listen to the noise of negative organisations </a:t>
            </a:r>
            <a:r>
              <a:rPr lang="en-GB" sz="2000" dirty="0">
                <a:solidFill>
                  <a:schemeClr val="bg1"/>
                </a:solidFill>
              </a:rPr>
              <a:t>and people in the industry saying things will change forever. Some things will change, but only drastically for those that are left behind. Blockbuster vs Netflix scenario.</a:t>
            </a:r>
          </a:p>
          <a:p>
            <a:pPr marL="457200" indent="-457200">
              <a:buFont typeface="+mj-lt"/>
              <a:buAutoNum type="arabicPeriod" startAt="9"/>
            </a:pPr>
            <a:r>
              <a:rPr lang="en-GB" sz="2000" dirty="0">
                <a:solidFill>
                  <a:schemeClr val="bg1"/>
                </a:solidFill>
              </a:rPr>
              <a:t>Put </a:t>
            </a:r>
            <a:r>
              <a:rPr lang="en-GB" sz="2000" b="1" dirty="0">
                <a:solidFill>
                  <a:schemeClr val="bg1"/>
                </a:solidFill>
              </a:rPr>
              <a:t>boundaries </a:t>
            </a:r>
            <a:r>
              <a:rPr lang="en-GB" sz="2000" dirty="0">
                <a:solidFill>
                  <a:schemeClr val="bg1"/>
                </a:solidFill>
              </a:rPr>
              <a:t>in place </a:t>
            </a:r>
            <a:r>
              <a:rPr lang="en-GB" sz="2000" b="1" dirty="0">
                <a:solidFill>
                  <a:schemeClr val="bg1"/>
                </a:solidFill>
              </a:rPr>
              <a:t>on your time and energy</a:t>
            </a:r>
            <a:r>
              <a:rPr lang="en-GB" sz="2000" dirty="0">
                <a:solidFill>
                  <a:schemeClr val="bg1"/>
                </a:solidFill>
              </a:rPr>
              <a:t>.</a:t>
            </a:r>
          </a:p>
          <a:p>
            <a:pPr marL="457200" indent="-457200">
              <a:buFont typeface="+mj-lt"/>
              <a:buAutoNum type="arabicPeriod" startAt="9"/>
            </a:pPr>
            <a:r>
              <a:rPr lang="en-GB" sz="2000" dirty="0">
                <a:solidFill>
                  <a:schemeClr val="bg1"/>
                </a:solidFill>
              </a:rPr>
              <a:t>Nothing new but even more important when working from home: set start and end times to your day, it is </a:t>
            </a:r>
            <a:r>
              <a:rPr lang="en-GB" sz="2000" b="1" dirty="0">
                <a:solidFill>
                  <a:schemeClr val="bg1"/>
                </a:solidFill>
              </a:rPr>
              <a:t>too easy to still be working on a bid at midnight </a:t>
            </a:r>
            <a:r>
              <a:rPr lang="en-GB" sz="2000" dirty="0">
                <a:solidFill>
                  <a:schemeClr val="bg1"/>
                </a:solidFill>
              </a:rPr>
              <a:t>if you have no other commitments.</a:t>
            </a:r>
          </a:p>
          <a:p>
            <a:pPr marL="457200" indent="-457200">
              <a:buFont typeface="+mj-lt"/>
              <a:buAutoNum type="arabicPeriod" startAt="9"/>
            </a:pPr>
            <a:r>
              <a:rPr lang="en-GB" sz="2000" dirty="0">
                <a:solidFill>
                  <a:schemeClr val="bg1"/>
                </a:solidFill>
              </a:rPr>
              <a:t>Be </a:t>
            </a:r>
            <a:r>
              <a:rPr lang="en-GB" sz="2000" b="1" dirty="0">
                <a:solidFill>
                  <a:schemeClr val="bg1"/>
                </a:solidFill>
              </a:rPr>
              <a:t>even more organised </a:t>
            </a:r>
            <a:r>
              <a:rPr lang="en-GB" sz="2000" dirty="0">
                <a:solidFill>
                  <a:schemeClr val="bg1"/>
                </a:solidFill>
              </a:rPr>
              <a:t>than you were before! Be open to flexibility, adapt, accept changes.</a:t>
            </a:r>
          </a:p>
          <a:p>
            <a:pPr marL="457200" indent="-457200">
              <a:buFont typeface="+mj-lt"/>
              <a:buAutoNum type="arabicPeriod" startAt="9"/>
            </a:pPr>
            <a:r>
              <a:rPr lang="en-GB" sz="2000" dirty="0">
                <a:solidFill>
                  <a:schemeClr val="bg1"/>
                </a:solidFill>
              </a:rPr>
              <a:t>It's important </a:t>
            </a:r>
            <a:r>
              <a:rPr lang="en-GB" sz="2000" b="1" dirty="0">
                <a:solidFill>
                  <a:schemeClr val="bg1"/>
                </a:solidFill>
              </a:rPr>
              <a:t>to take time out </a:t>
            </a:r>
            <a:r>
              <a:rPr lang="en-GB" sz="2000" dirty="0">
                <a:solidFill>
                  <a:schemeClr val="bg1"/>
                </a:solidFill>
              </a:rPr>
              <a:t>to exercise &amp;/or meditate/write in a gratitude journal. It re-centres your thoughts &amp; makes you more productive.</a:t>
            </a:r>
          </a:p>
          <a:p>
            <a:pPr marL="457200" indent="-457200">
              <a:buFont typeface="+mj-lt"/>
              <a:buAutoNum type="arabicPeriod" startAt="9"/>
            </a:pPr>
            <a:r>
              <a:rPr lang="en-GB" sz="2000" b="1" dirty="0">
                <a:solidFill>
                  <a:schemeClr val="bg1"/>
                </a:solidFill>
              </a:rPr>
              <a:t>Stay healthy and grounded </a:t>
            </a:r>
            <a:r>
              <a:rPr lang="en-GB" sz="2000" dirty="0">
                <a:solidFill>
                  <a:schemeClr val="bg1"/>
                </a:solidFill>
              </a:rPr>
              <a:t>- do yoga every morning, stop to eat nourishing food, get fresh air and be kind to yourself.</a:t>
            </a:r>
          </a:p>
        </p:txBody>
      </p:sp>
    </p:spTree>
    <p:extLst>
      <p:ext uri="{BB962C8B-B14F-4D97-AF65-F5344CB8AC3E}">
        <p14:creationId xmlns:p14="http://schemas.microsoft.com/office/powerpoint/2010/main" val="284606806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best </a:t>
            </a:r>
          </a:p>
          <a:p>
            <a:r>
              <a:rPr lang="en-GB" sz="2400" b="1" dirty="0">
                <a:solidFill>
                  <a:schemeClr val="bg1"/>
                </a:solidFill>
              </a:rPr>
              <a:t>describes you</a:t>
            </a:r>
            <a:r>
              <a:rPr lang="en-GB" sz="2400" dirty="0">
                <a:solidFill>
                  <a:schemeClr val="bg1"/>
                </a:solidFill>
              </a:rPr>
              <a:t>?</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a:solidFill>
            <a:srgbClr val="A00000"/>
          </a:solidFill>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a:solidFill>
            <a:srgbClr val="A00000"/>
          </a:solidFill>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a:solidFill>
            <a:srgbClr val="A00000"/>
          </a:solidFill>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a:solidFill>
            <a:srgbClr val="A00000"/>
          </a:solidFill>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a:solidFill>
            <a:srgbClr val="A00000"/>
          </a:solidFill>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a:solidFill>
            <a:srgbClr val="A00000"/>
          </a:solidFill>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a:solidFill>
            <a:srgbClr val="A00000"/>
          </a:solidFill>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a:solidFill>
            <a:srgbClr val="A00000"/>
          </a:solidFill>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a:solidFill>
            <a:srgbClr val="A00000"/>
          </a:solidFill>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a:solidFill>
            <a:srgbClr val="A00000"/>
          </a:solidFill>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a:solidFill>
            <a:srgbClr val="A00000"/>
          </a:solidFill>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a:solidFill>
            <a:srgbClr val="A00000"/>
          </a:solidFill>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a:solidFill>
            <a:srgbClr val="A00000"/>
          </a:solidFill>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a:solidFill>
            <a:srgbClr val="A00000"/>
          </a:solidFill>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a:solidFill>
            <a:srgbClr val="A00000"/>
          </a:solidFill>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a:solidFill>
            <a:srgbClr val="A00000"/>
          </a:solidFill>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a:solidFill>
            <a:srgbClr val="A00000"/>
          </a:solidFill>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a:solidFill>
            <a:srgbClr val="A00000"/>
          </a:solidFill>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a:solidFill>
            <a:srgbClr val="A00000"/>
          </a:solidFill>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a:solidFill>
            <a:srgbClr val="A00000"/>
          </a:solidFill>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a:solidFill>
            <a:srgbClr val="A00000"/>
          </a:solidFill>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a:solidFill>
            <a:srgbClr val="A00000"/>
          </a:solidFill>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a:solidFill>
            <a:srgbClr val="A00000"/>
          </a:solidFill>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a:solidFill>
            <a:srgbClr val="A00000"/>
          </a:solidFill>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a:solidFill>
            <a:srgbClr val="A00000"/>
          </a:solidFill>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a:solidFill>
            <a:srgbClr val="A00000"/>
          </a:solidFill>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a:solidFill>
            <a:srgbClr val="A00000"/>
          </a:solidFill>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a:solidFill>
            <a:srgbClr val="A00000"/>
          </a:solidFill>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a:solidFill>
            <a:srgbClr val="A00000"/>
          </a:solidFill>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a:solidFill>
            <a:srgbClr val="A00000"/>
          </a:solidFill>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a:solidFill>
            <a:srgbClr val="A00000"/>
          </a:solidFill>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a:solidFill>
            <a:srgbClr val="A00000"/>
          </a:solidFill>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a:solidFill>
            <a:srgbClr val="A00000"/>
          </a:solidFill>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a:solidFill>
            <a:srgbClr val="A00000"/>
          </a:solidFill>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a:solidFill>
            <a:srgbClr val="A00000"/>
          </a:solidFill>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a:solidFill>
            <a:srgbClr val="A00000"/>
          </a:solidFill>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228799" y="1594479"/>
            <a:ext cx="1986729" cy="1015663"/>
          </a:xfrm>
          <a:prstGeom prst="rect">
            <a:avLst/>
          </a:prstGeom>
          <a:solidFill>
            <a:schemeClr val="bg1"/>
          </a:solidFill>
        </p:spPr>
        <p:txBody>
          <a:bodyPr wrap="square" rtlCol="0">
            <a:spAutoFit/>
          </a:bodyPr>
          <a:lstStyle/>
          <a:p>
            <a:r>
              <a:rPr lang="en-GB" sz="2000" dirty="0">
                <a:solidFill>
                  <a:srgbClr val="7030A0"/>
                </a:solidFill>
              </a:rPr>
              <a:t>I’m employed in an in-house proposal team</a:t>
            </a:r>
          </a:p>
        </p:txBody>
      </p:sp>
      <p:sp>
        <p:nvSpPr>
          <p:cNvPr id="156" name="TextBox 155">
            <a:extLst>
              <a:ext uri="{FF2B5EF4-FFF2-40B4-BE49-F238E27FC236}">
                <a16:creationId xmlns:a16="http://schemas.microsoft.com/office/drawing/2014/main" id="{12B75187-4550-436E-BE07-E60B420ECE2E}"/>
              </a:ext>
            </a:extLst>
          </p:cNvPr>
          <p:cNvSpPr txBox="1"/>
          <p:nvPr/>
        </p:nvSpPr>
        <p:spPr>
          <a:xfrm>
            <a:off x="259463" y="4054447"/>
            <a:ext cx="1986729" cy="2246769"/>
          </a:xfrm>
          <a:prstGeom prst="rect">
            <a:avLst/>
          </a:prstGeom>
          <a:solidFill>
            <a:schemeClr val="bg1"/>
          </a:solidFill>
        </p:spPr>
        <p:txBody>
          <a:bodyPr wrap="square" rtlCol="0">
            <a:spAutoFit/>
          </a:bodyPr>
          <a:lstStyle/>
          <a:p>
            <a:r>
              <a:rPr lang="en-GB" sz="2000" dirty="0">
                <a:solidFill>
                  <a:srgbClr val="00B0F0"/>
                </a:solidFill>
              </a:rPr>
              <a:t>I'm an external provider of bid/proposal expertise (e.g. consultant, contractor, freelancer) </a:t>
            </a:r>
          </a:p>
        </p:txBody>
      </p:sp>
    </p:spTree>
    <p:extLst>
      <p:ext uri="{BB962C8B-B14F-4D97-AF65-F5344CB8AC3E}">
        <p14:creationId xmlns:p14="http://schemas.microsoft.com/office/powerpoint/2010/main" val="47302371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E97F9E08-BC67-453F-83E4-CA3E88D1B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9683" y="9426"/>
            <a:ext cx="16002000" cy="6858000"/>
          </a:xfrm>
          <a:prstGeom prst="rect">
            <a:avLst/>
          </a:prstGeom>
        </p:spPr>
      </p:pic>
      <p:sp>
        <p:nvSpPr>
          <p:cNvPr id="2" name="Rectangle 1">
            <a:extLst>
              <a:ext uri="{FF2B5EF4-FFF2-40B4-BE49-F238E27FC236}">
                <a16:creationId xmlns:a16="http://schemas.microsoft.com/office/drawing/2014/main" id="{5038779C-4986-4CBC-8F40-371B8682D486}"/>
              </a:ext>
            </a:extLst>
          </p:cNvPr>
          <p:cNvSpPr/>
          <p:nvPr/>
        </p:nvSpPr>
        <p:spPr>
          <a:xfrm>
            <a:off x="1065681" y="1699488"/>
            <a:ext cx="10060638" cy="3170099"/>
          </a:xfrm>
          <a:prstGeom prst="rect">
            <a:avLst/>
          </a:prstGeom>
          <a:solidFill>
            <a:srgbClr val="2879B0"/>
          </a:solidFill>
        </p:spPr>
        <p:txBody>
          <a:bodyPr wrap="square">
            <a:spAutoFit/>
          </a:bodyPr>
          <a:lstStyle/>
          <a:p>
            <a:pPr marL="457200" indent="-457200">
              <a:buFont typeface="+mj-lt"/>
              <a:buAutoNum type="arabicPeriod" startAt="15"/>
            </a:pPr>
            <a:r>
              <a:rPr lang="en-GB" sz="2000" dirty="0">
                <a:solidFill>
                  <a:schemeClr val="bg1"/>
                </a:solidFill>
              </a:rPr>
              <a:t>Stick together. We’re </a:t>
            </a:r>
            <a:r>
              <a:rPr lang="en-GB" sz="2000" b="1" dirty="0">
                <a:solidFill>
                  <a:schemeClr val="bg1"/>
                </a:solidFill>
              </a:rPr>
              <a:t>so much stronger together</a:t>
            </a:r>
            <a:r>
              <a:rPr lang="en-GB" sz="2000" dirty="0">
                <a:solidFill>
                  <a:schemeClr val="bg1"/>
                </a:solidFill>
              </a:rPr>
              <a:t>! If you’re looking for work then let us all know so we can help. If your job is safe then help out others by sharing things you see, or writing recommendations. </a:t>
            </a:r>
          </a:p>
          <a:p>
            <a:pPr marL="457200" indent="-457200">
              <a:buFont typeface="+mj-lt"/>
              <a:buAutoNum type="arabicPeriod" startAt="15"/>
            </a:pPr>
            <a:r>
              <a:rPr lang="en-GB" sz="2000" dirty="0">
                <a:solidFill>
                  <a:schemeClr val="bg1"/>
                </a:solidFill>
              </a:rPr>
              <a:t>Use this time to get </a:t>
            </a:r>
            <a:r>
              <a:rPr lang="en-GB" sz="2000" b="1" dirty="0">
                <a:solidFill>
                  <a:schemeClr val="bg1"/>
                </a:solidFill>
              </a:rPr>
              <a:t>training or accreditations </a:t>
            </a:r>
            <a:r>
              <a:rPr lang="en-GB" sz="2000" dirty="0">
                <a:solidFill>
                  <a:schemeClr val="bg1"/>
                </a:solidFill>
              </a:rPr>
              <a:t>and reconnect with your network.</a:t>
            </a:r>
          </a:p>
          <a:p>
            <a:pPr marL="457200" indent="-457200">
              <a:buFont typeface="+mj-lt"/>
              <a:buAutoNum type="arabicPeriod" startAt="15"/>
            </a:pPr>
            <a:r>
              <a:rPr lang="en-GB" sz="2000" b="1" dirty="0">
                <a:solidFill>
                  <a:schemeClr val="bg1"/>
                </a:solidFill>
              </a:rPr>
              <a:t>Networks matter</a:t>
            </a:r>
            <a:r>
              <a:rPr lang="en-GB" sz="2000" dirty="0">
                <a:solidFill>
                  <a:schemeClr val="bg1"/>
                </a:solidFill>
              </a:rPr>
              <a:t>, and even more so in times of crisis as you need the support more and it's more difficult to onboard or build relationships remotely. </a:t>
            </a:r>
            <a:r>
              <a:rPr lang="en-GB" sz="2000" b="1" dirty="0">
                <a:solidFill>
                  <a:schemeClr val="bg1"/>
                </a:solidFill>
              </a:rPr>
              <a:t>Make time for this.</a:t>
            </a:r>
          </a:p>
          <a:p>
            <a:pPr marL="457200" indent="-457200">
              <a:buFont typeface="+mj-lt"/>
              <a:buAutoNum type="arabicPeriod" startAt="15"/>
            </a:pPr>
            <a:r>
              <a:rPr lang="en-GB" sz="2000" b="1" dirty="0">
                <a:solidFill>
                  <a:schemeClr val="bg1"/>
                </a:solidFill>
              </a:rPr>
              <a:t>If you are struggling, ask for help </a:t>
            </a:r>
            <a:r>
              <a:rPr lang="en-GB" sz="2000" dirty="0">
                <a:solidFill>
                  <a:schemeClr val="bg1"/>
                </a:solidFill>
              </a:rPr>
              <a:t>and use your network</a:t>
            </a:r>
            <a:r>
              <a:rPr lang="en-GB" sz="2000" b="1" dirty="0">
                <a:solidFill>
                  <a:schemeClr val="bg1"/>
                </a:solidFill>
              </a:rPr>
              <a:t>.</a:t>
            </a:r>
          </a:p>
          <a:p>
            <a:pPr marL="457200" indent="-457200">
              <a:buFont typeface="+mj-lt"/>
              <a:buAutoNum type="arabicPeriod" startAt="19"/>
            </a:pPr>
            <a:r>
              <a:rPr lang="en-GB" sz="2000" b="1" dirty="0">
                <a:solidFill>
                  <a:schemeClr val="bg1"/>
                </a:solidFill>
              </a:rPr>
              <a:t>Stay calm!</a:t>
            </a:r>
          </a:p>
          <a:p>
            <a:pPr marL="457200" indent="-457200">
              <a:buFont typeface="+mj-lt"/>
              <a:buAutoNum type="arabicPeriod" startAt="19"/>
            </a:pPr>
            <a:r>
              <a:rPr lang="en-GB" sz="2000" b="1" dirty="0">
                <a:solidFill>
                  <a:schemeClr val="bg1"/>
                </a:solidFill>
              </a:rPr>
              <a:t>Keep on keeping on.</a:t>
            </a:r>
          </a:p>
        </p:txBody>
      </p:sp>
    </p:spTree>
    <p:extLst>
      <p:ext uri="{BB962C8B-B14F-4D97-AF65-F5344CB8AC3E}">
        <p14:creationId xmlns:p14="http://schemas.microsoft.com/office/powerpoint/2010/main" val="134655984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412237-7AD2-4527-8FAD-C1ED969CC42F}"/>
              </a:ext>
            </a:extLst>
          </p:cNvPr>
          <p:cNvSpPr/>
          <p:nvPr/>
        </p:nvSpPr>
        <p:spPr>
          <a:xfrm>
            <a:off x="498764" y="418746"/>
            <a:ext cx="11028218" cy="3170099"/>
          </a:xfrm>
          <a:prstGeom prst="rect">
            <a:avLst/>
          </a:prstGeom>
        </p:spPr>
        <p:txBody>
          <a:bodyPr wrap="square">
            <a:spAutoFit/>
          </a:bodyPr>
          <a:lstStyle/>
          <a:p>
            <a:pPr marL="457200" indent="-457200">
              <a:buFont typeface="+mj-lt"/>
              <a:buAutoNum type="arabicPeriod" startAt="21"/>
            </a:pPr>
            <a:r>
              <a:rPr lang="en-GB" sz="2000" dirty="0">
                <a:solidFill>
                  <a:schemeClr val="bg1"/>
                </a:solidFill>
              </a:rPr>
              <a:t>Vitally important to get together and </a:t>
            </a:r>
            <a:r>
              <a:rPr lang="en-GB" sz="2000" b="1" dirty="0">
                <a:solidFill>
                  <a:schemeClr val="bg1"/>
                </a:solidFill>
              </a:rPr>
              <a:t>discuss these topics </a:t>
            </a:r>
            <a:r>
              <a:rPr lang="en-GB" sz="2000" dirty="0">
                <a:solidFill>
                  <a:schemeClr val="bg1"/>
                </a:solidFill>
              </a:rPr>
              <a:t>and agree plans for the way forward depending on what you think the future may hold.</a:t>
            </a:r>
          </a:p>
          <a:p>
            <a:pPr marL="457200" indent="-457200">
              <a:buFont typeface="+mj-lt"/>
              <a:buAutoNum type="arabicPeriod" startAt="21"/>
            </a:pPr>
            <a:r>
              <a:rPr lang="en-GB" sz="2000" b="1" dirty="0">
                <a:solidFill>
                  <a:schemeClr val="bg1"/>
                </a:solidFill>
              </a:rPr>
              <a:t>Never underestimate your value.</a:t>
            </a:r>
          </a:p>
          <a:p>
            <a:pPr marL="457200" indent="-457200">
              <a:buFont typeface="+mj-lt"/>
              <a:buAutoNum type="arabicPeriod" startAt="21"/>
            </a:pPr>
            <a:r>
              <a:rPr lang="en-GB" sz="2000" dirty="0">
                <a:solidFill>
                  <a:schemeClr val="bg1"/>
                </a:solidFill>
              </a:rPr>
              <a:t>Hang on in there; we are nearly out the other side and career </a:t>
            </a:r>
            <a:r>
              <a:rPr lang="en-GB" sz="2000" b="1" dirty="0">
                <a:solidFill>
                  <a:schemeClr val="bg1"/>
                </a:solidFill>
              </a:rPr>
              <a:t>opportunities in our industry will skyrocket </a:t>
            </a:r>
            <a:r>
              <a:rPr lang="en-GB" sz="2000" dirty="0">
                <a:solidFill>
                  <a:schemeClr val="bg1"/>
                </a:solidFill>
              </a:rPr>
              <a:t>as demand for our services increases in this competitive market.</a:t>
            </a:r>
          </a:p>
          <a:p>
            <a:pPr marL="457200" indent="-457200">
              <a:buFont typeface="+mj-lt"/>
              <a:buAutoNum type="arabicPeriod" startAt="21"/>
            </a:pPr>
            <a:r>
              <a:rPr lang="en-GB" sz="2000" b="1" dirty="0">
                <a:solidFill>
                  <a:schemeClr val="bg1"/>
                </a:solidFill>
              </a:rPr>
              <a:t>If the impacts of coronavirus have negatively impacted you, chances are that that your confidence, happiness, energy, hunger, drive, or sense of self-worth have dipped. Reignite your passions and energy by remembering who you are and what you stand for, what inspires you and what you want to achieve. Don't sell yourself short. You're worth more than you realise.</a:t>
            </a:r>
          </a:p>
        </p:txBody>
      </p:sp>
      <p:pic>
        <p:nvPicPr>
          <p:cNvPr id="6" name="Picture 5" descr="A close up of a person&#10;&#10;Description automatically generated">
            <a:extLst>
              <a:ext uri="{FF2B5EF4-FFF2-40B4-BE49-F238E27FC236}">
                <a16:creationId xmlns:a16="http://schemas.microsoft.com/office/drawing/2014/main" id="{94726E7B-63F5-4ABA-9272-AF402AED8A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124005"/>
            <a:ext cx="12192000" cy="2733995"/>
          </a:xfrm>
          <a:prstGeom prst="rect">
            <a:avLst/>
          </a:prstGeom>
        </p:spPr>
      </p:pic>
    </p:spTree>
    <p:extLst>
      <p:ext uri="{BB962C8B-B14F-4D97-AF65-F5344CB8AC3E}">
        <p14:creationId xmlns:p14="http://schemas.microsoft.com/office/powerpoint/2010/main" val="231480314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CCAC808A-C28D-42E7-A517-D5876F6AB7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27" y="-981750"/>
            <a:ext cx="12275127" cy="8762162"/>
          </a:xfrm>
          <a:prstGeom prst="rect">
            <a:avLst/>
          </a:prstGeom>
        </p:spPr>
      </p:pic>
      <p:sp>
        <p:nvSpPr>
          <p:cNvPr id="4" name="Rectangle 3">
            <a:extLst>
              <a:ext uri="{FF2B5EF4-FFF2-40B4-BE49-F238E27FC236}">
                <a16:creationId xmlns:a16="http://schemas.microsoft.com/office/drawing/2014/main" id="{84413496-308B-4577-A59E-626C255E074C}"/>
              </a:ext>
            </a:extLst>
          </p:cNvPr>
          <p:cNvSpPr/>
          <p:nvPr/>
        </p:nvSpPr>
        <p:spPr>
          <a:xfrm>
            <a:off x="4775200" y="1089891"/>
            <a:ext cx="7093527" cy="4294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2">
                  <a:lumMod val="10000"/>
                </a:schemeClr>
              </a:solidFill>
              <a:hlinkClick r:id="rId3"/>
            </a:endParaRPr>
          </a:p>
          <a:p>
            <a:pPr algn="ctr"/>
            <a:r>
              <a:rPr lang="en-GB" dirty="0">
                <a:solidFill>
                  <a:schemeClr val="bg2">
                    <a:lumMod val="10000"/>
                  </a:schemeClr>
                </a:solidFill>
                <a:hlinkClick r:id="rId3"/>
              </a:rPr>
              <a:t>https://www.mind.org.uk/information-support/coronavirus/coronavirus-and-your-wellbeing/</a:t>
            </a:r>
            <a:endParaRPr lang="en-GB" dirty="0">
              <a:solidFill>
                <a:schemeClr val="bg2">
                  <a:lumMod val="10000"/>
                </a:schemeClr>
              </a:solidFill>
            </a:endParaRPr>
          </a:p>
          <a:p>
            <a:pPr algn="ctr"/>
            <a:endParaRPr lang="en-GB" dirty="0">
              <a:solidFill>
                <a:schemeClr val="bg2">
                  <a:lumMod val="10000"/>
                </a:schemeClr>
              </a:solidFill>
            </a:endParaRPr>
          </a:p>
          <a:p>
            <a:pPr algn="ctr"/>
            <a:r>
              <a:rPr lang="en-GB" dirty="0">
                <a:solidFill>
                  <a:schemeClr val="bg2">
                    <a:lumMod val="10000"/>
                  </a:schemeClr>
                </a:solidFill>
                <a:hlinkClick r:id="rId4"/>
              </a:rPr>
              <a:t>https://www.moneysavingexpert.com/news/2020/03/uk-coronavirus-help-and-your-rights/</a:t>
            </a:r>
            <a:endParaRPr lang="en-GB" dirty="0">
              <a:solidFill>
                <a:schemeClr val="bg2">
                  <a:lumMod val="10000"/>
                </a:schemeClr>
              </a:solidFill>
            </a:endParaRPr>
          </a:p>
          <a:p>
            <a:pPr algn="ctr"/>
            <a:endParaRPr lang="en-GB" dirty="0">
              <a:solidFill>
                <a:schemeClr val="bg2">
                  <a:lumMod val="10000"/>
                </a:schemeClr>
              </a:solidFill>
            </a:endParaRPr>
          </a:p>
          <a:p>
            <a:pPr algn="ctr"/>
            <a:r>
              <a:rPr lang="en-GB" dirty="0">
                <a:solidFill>
                  <a:schemeClr val="bg2">
                    <a:lumMod val="10000"/>
                  </a:schemeClr>
                </a:solidFill>
              </a:rPr>
              <a:t>Shout: Text SHOUT to 85258 (text based helpline, for people who'd rather text than call.)</a:t>
            </a:r>
          </a:p>
          <a:p>
            <a:pPr algn="ctr"/>
            <a:endParaRPr lang="en-GB" dirty="0">
              <a:solidFill>
                <a:schemeClr val="bg2">
                  <a:lumMod val="10000"/>
                </a:schemeClr>
              </a:solidFill>
            </a:endParaRPr>
          </a:p>
          <a:p>
            <a:pPr algn="ctr"/>
            <a:r>
              <a:rPr lang="en-GB" dirty="0">
                <a:solidFill>
                  <a:schemeClr val="bg2">
                    <a:lumMod val="10000"/>
                  </a:schemeClr>
                </a:solidFill>
              </a:rPr>
              <a:t>Samaritans: call 116 123</a:t>
            </a:r>
          </a:p>
          <a:p>
            <a:pPr algn="ctr"/>
            <a:endParaRPr lang="en-GB" dirty="0">
              <a:solidFill>
                <a:schemeClr val="bg2">
                  <a:lumMod val="10000"/>
                </a:schemeClr>
              </a:solidFill>
            </a:endParaRPr>
          </a:p>
          <a:p>
            <a:pPr algn="ctr"/>
            <a:r>
              <a:rPr lang="en-GB" dirty="0">
                <a:solidFill>
                  <a:schemeClr val="bg2">
                    <a:lumMod val="10000"/>
                  </a:schemeClr>
                </a:solidFill>
                <a:hlinkClick r:id="rId5"/>
              </a:rPr>
              <a:t>https://www.prevent-suicide.org.uk/find-help-now/stay-alive-app/</a:t>
            </a:r>
            <a:endParaRPr lang="en-GB" dirty="0">
              <a:solidFill>
                <a:schemeClr val="bg2">
                  <a:lumMod val="10000"/>
                </a:schemeClr>
              </a:solidFill>
            </a:endParaRPr>
          </a:p>
          <a:p>
            <a:pPr algn="ctr"/>
            <a:endParaRPr lang="en-GB" dirty="0">
              <a:solidFill>
                <a:schemeClr val="bg2">
                  <a:lumMod val="10000"/>
                </a:schemeClr>
              </a:solidFill>
            </a:endParaRPr>
          </a:p>
          <a:p>
            <a:pPr algn="ctr"/>
            <a:r>
              <a:rPr lang="en-GB" dirty="0">
                <a:solidFill>
                  <a:schemeClr val="bg2">
                    <a:lumMod val="10000"/>
                  </a:schemeClr>
                </a:solidFill>
                <a:hlinkClick r:id="rId6"/>
              </a:rPr>
              <a:t>https://www.anxietycanada.com/resources/mindshift-cbt/</a:t>
            </a:r>
            <a:endParaRPr lang="en-GB" dirty="0">
              <a:solidFill>
                <a:schemeClr val="bg2">
                  <a:lumMod val="10000"/>
                </a:schemeClr>
              </a:solidFill>
            </a:endParaRPr>
          </a:p>
          <a:p>
            <a:pPr algn="ctr"/>
            <a:endParaRPr lang="en-GB" dirty="0">
              <a:solidFill>
                <a:schemeClr val="bg2">
                  <a:lumMod val="10000"/>
                </a:schemeClr>
              </a:solidFill>
            </a:endParaRPr>
          </a:p>
        </p:txBody>
      </p:sp>
    </p:spTree>
    <p:extLst>
      <p:ext uri="{BB962C8B-B14F-4D97-AF65-F5344CB8AC3E}">
        <p14:creationId xmlns:p14="http://schemas.microsoft.com/office/powerpoint/2010/main" val="92946980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bject&#10;&#10;Description automatically generated">
            <a:extLst>
              <a:ext uri="{FF2B5EF4-FFF2-40B4-BE49-F238E27FC236}">
                <a16:creationId xmlns:a16="http://schemas.microsoft.com/office/drawing/2014/main" id="{CC5E329E-71D3-4EF3-965A-767BD92F9B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15697"/>
            <a:ext cx="12094464" cy="8073697"/>
          </a:xfrm>
          <a:prstGeom prst="rect">
            <a:avLst/>
          </a:prstGeom>
        </p:spPr>
      </p:pic>
      <p:sp>
        <p:nvSpPr>
          <p:cNvPr id="5" name="TextBox 4">
            <a:extLst>
              <a:ext uri="{FF2B5EF4-FFF2-40B4-BE49-F238E27FC236}">
                <a16:creationId xmlns:a16="http://schemas.microsoft.com/office/drawing/2014/main" id="{DCC5587A-B245-41D6-B974-9A1145E6207D}"/>
              </a:ext>
            </a:extLst>
          </p:cNvPr>
          <p:cNvSpPr txBox="1"/>
          <p:nvPr/>
        </p:nvSpPr>
        <p:spPr>
          <a:xfrm>
            <a:off x="7779974" y="280416"/>
            <a:ext cx="3241963" cy="1446550"/>
          </a:xfrm>
          <a:prstGeom prst="rect">
            <a:avLst/>
          </a:prstGeom>
          <a:noFill/>
        </p:spPr>
        <p:txBody>
          <a:bodyPr wrap="square" rtlCol="0">
            <a:spAutoFit/>
          </a:bodyPr>
          <a:lstStyle/>
          <a:p>
            <a:pPr algn="ctr"/>
            <a:r>
              <a:rPr lang="en-GB" sz="4400" b="1" dirty="0">
                <a:solidFill>
                  <a:schemeClr val="bg1"/>
                </a:solidFill>
              </a:rPr>
              <a:t>Feel free to share</a:t>
            </a:r>
          </a:p>
        </p:txBody>
      </p:sp>
    </p:spTree>
    <p:extLst>
      <p:ext uri="{BB962C8B-B14F-4D97-AF65-F5344CB8AC3E}">
        <p14:creationId xmlns:p14="http://schemas.microsoft.com/office/powerpoint/2010/main" val="407548679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ffiti on a brick building&#10;&#10;Description automatically generated">
            <a:extLst>
              <a:ext uri="{FF2B5EF4-FFF2-40B4-BE49-F238E27FC236}">
                <a16:creationId xmlns:a16="http://schemas.microsoft.com/office/drawing/2014/main" id="{9551233E-EF49-49E9-BF48-07C1406184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6265" y="-36946"/>
            <a:ext cx="15904529" cy="6931891"/>
          </a:xfrm>
          <a:prstGeom prst="rect">
            <a:avLst/>
          </a:prstGeom>
        </p:spPr>
      </p:pic>
    </p:spTree>
    <p:extLst>
      <p:ext uri="{BB962C8B-B14F-4D97-AF65-F5344CB8AC3E}">
        <p14:creationId xmlns:p14="http://schemas.microsoft.com/office/powerpoint/2010/main" val="362537324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39483" y="604838"/>
            <a:ext cx="8020050" cy="2268537"/>
          </a:xfrm>
        </p:spPr>
        <p:txBody>
          <a:bodyPr>
            <a:normAutofit/>
          </a:bodyPr>
          <a:lstStyle/>
          <a:p>
            <a:pPr marL="0" indent="0">
              <a:lnSpc>
                <a:spcPts val="7440"/>
              </a:lnSpc>
              <a:spcBef>
                <a:spcPts val="0"/>
              </a:spcBef>
              <a:buNone/>
            </a:pPr>
            <a:r>
              <a:rPr lang="en-US" sz="9600" b="1" dirty="0">
                <a:solidFill>
                  <a:schemeClr val="bg1"/>
                </a:solidFill>
                <a:latin typeface="Segoe Pro Display" charset="0"/>
                <a:ea typeface="Segoe Pro Display" charset="0"/>
                <a:cs typeface="Segoe Pro Display" charset="0"/>
              </a:rPr>
              <a:t>Thank you!</a:t>
            </a:r>
            <a:endParaRPr lang="en-GB" sz="9600" b="1" dirty="0">
              <a:solidFill>
                <a:schemeClr val="bg1"/>
              </a:solidFill>
              <a:latin typeface="Segoe Pro Display" charset="0"/>
              <a:ea typeface="Segoe Pro Display" charset="0"/>
              <a:cs typeface="Segoe Pro Display" charset="0"/>
            </a:endParaRPr>
          </a:p>
        </p:txBody>
      </p:sp>
      <p:sp>
        <p:nvSpPr>
          <p:cNvPr id="6" name="Rectangle 5"/>
          <p:cNvSpPr/>
          <p:nvPr/>
        </p:nvSpPr>
        <p:spPr>
          <a:xfrm>
            <a:off x="223838" y="4526867"/>
            <a:ext cx="3372802"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Segoe UI"/>
                <a:ea typeface="+mn-ea"/>
                <a:cs typeface="+mn-cs"/>
              </a:rPr>
              <a:t>Jon Williams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jw@strategicproposals.com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+44 (0)781 333 2294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strategicproposals.com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proposalbenchmarker.com</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45880" y="6310147"/>
            <a:ext cx="3032760" cy="402107"/>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5384" y="1097500"/>
            <a:ext cx="9241856" cy="5660474"/>
          </a:xfrm>
          <a:prstGeom prst="rect">
            <a:avLst/>
          </a:prstGeom>
        </p:spPr>
      </p:pic>
      <p:pic>
        <p:nvPicPr>
          <p:cNvPr id="7" name="Picture 6">
            <a:extLst>
              <a:ext uri="{FF2B5EF4-FFF2-40B4-BE49-F238E27FC236}">
                <a16:creationId xmlns:a16="http://schemas.microsoft.com/office/drawing/2014/main" id="{825C34BD-7258-4FE7-9590-D1EA6E0EB5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838" y="6219638"/>
            <a:ext cx="574513" cy="533864"/>
          </a:xfrm>
          <a:prstGeom prst="rect">
            <a:avLst/>
          </a:prstGeom>
        </p:spPr>
      </p:pic>
      <p:sp>
        <p:nvSpPr>
          <p:cNvPr id="8" name="Rectangle 7">
            <a:extLst>
              <a:ext uri="{FF2B5EF4-FFF2-40B4-BE49-F238E27FC236}">
                <a16:creationId xmlns:a16="http://schemas.microsoft.com/office/drawing/2014/main" id="{031F19AD-F324-41D0-A6EE-0DC78544C4AB}"/>
              </a:ext>
            </a:extLst>
          </p:cNvPr>
          <p:cNvSpPr/>
          <p:nvPr/>
        </p:nvSpPr>
        <p:spPr>
          <a:xfrm>
            <a:off x="798351" y="6286515"/>
            <a:ext cx="210313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Segoe UI"/>
                <a:ea typeface="+mn-ea"/>
                <a:cs typeface="+mn-cs"/>
              </a:rPr>
              <a:t>@ProposalsSP</a:t>
            </a:r>
            <a:endParaRPr kumimoji="0" lang="en-US"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3209025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606744-AF50-47EE-868F-C087E895092C}"/>
              </a:ext>
            </a:extLst>
          </p:cNvPr>
          <p:cNvSpPr/>
          <p:nvPr/>
        </p:nvSpPr>
        <p:spPr>
          <a:xfrm>
            <a:off x="219959" y="195555"/>
            <a:ext cx="6096000" cy="1200329"/>
          </a:xfrm>
          <a:prstGeom prst="rect">
            <a:avLst/>
          </a:prstGeom>
        </p:spPr>
        <p:txBody>
          <a:bodyPr>
            <a:spAutoFit/>
          </a:bodyPr>
          <a:lstStyle/>
          <a:p>
            <a:r>
              <a:rPr lang="en-GB" sz="2400" dirty="0">
                <a:solidFill>
                  <a:schemeClr val="bg1"/>
                </a:solidFill>
              </a:rPr>
              <a:t>Have you seen any change to the </a:t>
            </a:r>
            <a:r>
              <a:rPr lang="en-GB" sz="2400" b="1" dirty="0">
                <a:solidFill>
                  <a:schemeClr val="bg1"/>
                </a:solidFill>
              </a:rPr>
              <a:t>volume of RFPs / ITTs </a:t>
            </a:r>
            <a:r>
              <a:rPr lang="en-GB" sz="2400" dirty="0">
                <a:solidFill>
                  <a:schemeClr val="bg1"/>
                </a:solidFill>
              </a:rPr>
              <a:t>you've </a:t>
            </a:r>
            <a:r>
              <a:rPr lang="en-GB" sz="2400" b="1" dirty="0">
                <a:solidFill>
                  <a:schemeClr val="bg1"/>
                </a:solidFill>
              </a:rPr>
              <a:t>been receiving </a:t>
            </a:r>
            <a:r>
              <a:rPr lang="en-GB" sz="2400" dirty="0">
                <a:solidFill>
                  <a:schemeClr val="bg1"/>
                </a:solidFill>
              </a:rPr>
              <a:t>over the past three months? </a:t>
            </a:r>
          </a:p>
        </p:txBody>
      </p:sp>
      <p:sp>
        <p:nvSpPr>
          <p:cNvPr id="11" name="Rectangle 10">
            <a:extLst>
              <a:ext uri="{FF2B5EF4-FFF2-40B4-BE49-F238E27FC236}">
                <a16:creationId xmlns:a16="http://schemas.microsoft.com/office/drawing/2014/main" id="{66F5A729-F3B0-4EA5-9B1E-C294E03A8626}"/>
              </a:ext>
            </a:extLst>
          </p:cNvPr>
          <p:cNvSpPr/>
          <p:nvPr/>
        </p:nvSpPr>
        <p:spPr>
          <a:xfrm>
            <a:off x="8974318" y="810706"/>
            <a:ext cx="2724346"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Some sectors have been really busy!</a:t>
            </a:r>
          </a:p>
        </p:txBody>
      </p:sp>
      <p:graphicFrame>
        <p:nvGraphicFramePr>
          <p:cNvPr id="5" name="Chart 4">
            <a:extLst>
              <a:ext uri="{FF2B5EF4-FFF2-40B4-BE49-F238E27FC236}">
                <a16:creationId xmlns:a16="http://schemas.microsoft.com/office/drawing/2014/main" id="{28A961F3-AFB5-4047-84F7-60DEFC5A8A6A}"/>
              </a:ext>
            </a:extLst>
          </p:cNvPr>
          <p:cNvGraphicFramePr/>
          <p:nvPr>
            <p:extLst>
              <p:ext uri="{D42A27DB-BD31-4B8C-83A1-F6EECF244321}">
                <p14:modId xmlns:p14="http://schemas.microsoft.com/office/powerpoint/2010/main" val="1616644495"/>
              </p:ext>
            </p:extLst>
          </p:nvPr>
        </p:nvGraphicFramePr>
        <p:xfrm>
          <a:off x="-240008" y="1840326"/>
          <a:ext cx="8490405" cy="476765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405AA757-0C26-4245-A813-AF6DB33230B2}"/>
              </a:ext>
            </a:extLst>
          </p:cNvPr>
          <p:cNvSpPr/>
          <p:nvPr/>
        </p:nvSpPr>
        <p:spPr>
          <a:xfrm>
            <a:off x="-413349" y="1840326"/>
            <a:ext cx="725864" cy="47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C2934F2E-F51A-4713-B1AF-03BE923F41CC}"/>
              </a:ext>
            </a:extLst>
          </p:cNvPr>
          <p:cNvSpPr/>
          <p:nvPr/>
        </p:nvSpPr>
        <p:spPr>
          <a:xfrm>
            <a:off x="7286990" y="1840326"/>
            <a:ext cx="1136748" cy="4767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3B349534-A4B6-426D-9CA7-E2602A120C1F}"/>
              </a:ext>
            </a:extLst>
          </p:cNvPr>
          <p:cNvSpPr/>
          <p:nvPr/>
        </p:nvSpPr>
        <p:spPr>
          <a:xfrm>
            <a:off x="8974318" y="2418642"/>
            <a:ext cx="2724346" cy="2205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A third of respondents have seen a </a:t>
            </a:r>
            <a:r>
              <a:rPr lang="en-GB" sz="2400" u="sng" dirty="0">
                <a:solidFill>
                  <a:srgbClr val="00B0F0"/>
                </a:solidFill>
              </a:rPr>
              <a:t>significant</a:t>
            </a:r>
            <a:r>
              <a:rPr lang="en-GB" sz="2400" dirty="0">
                <a:solidFill>
                  <a:srgbClr val="00B0F0"/>
                </a:solidFill>
              </a:rPr>
              <a:t> decline in RFP volumes</a:t>
            </a:r>
          </a:p>
        </p:txBody>
      </p:sp>
    </p:spTree>
    <p:extLst>
      <p:ext uri="{BB962C8B-B14F-4D97-AF65-F5344CB8AC3E}">
        <p14:creationId xmlns:p14="http://schemas.microsoft.com/office/powerpoint/2010/main" val="219733997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5" grpId="0">
        <p:bldAsOne/>
      </p:bldGraphic>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1E6787C1-62D5-4246-9F87-898FCC495118}"/>
              </a:ext>
            </a:extLst>
          </p:cNvPr>
          <p:cNvGraphicFramePr/>
          <p:nvPr>
            <p:extLst>
              <p:ext uri="{D42A27DB-BD31-4B8C-83A1-F6EECF244321}">
                <p14:modId xmlns:p14="http://schemas.microsoft.com/office/powerpoint/2010/main" val="3221860048"/>
              </p:ext>
            </p:extLst>
          </p:nvPr>
        </p:nvGraphicFramePr>
        <p:xfrm>
          <a:off x="297468" y="1951347"/>
          <a:ext cx="8128000" cy="437552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9E606744-AF50-47EE-868F-C087E895092C}"/>
              </a:ext>
            </a:extLst>
          </p:cNvPr>
          <p:cNvSpPr/>
          <p:nvPr/>
        </p:nvSpPr>
        <p:spPr>
          <a:xfrm>
            <a:off x="219959" y="167274"/>
            <a:ext cx="6096000" cy="1238801"/>
          </a:xfrm>
          <a:prstGeom prst="rect">
            <a:avLst/>
          </a:prstGeom>
        </p:spPr>
        <p:txBody>
          <a:bodyPr>
            <a:spAutoFit/>
          </a:bodyPr>
          <a:lstStyle/>
          <a:p>
            <a:r>
              <a:rPr lang="en-GB" sz="2400" dirty="0">
                <a:solidFill>
                  <a:schemeClr val="bg1"/>
                </a:solidFill>
              </a:rPr>
              <a:t>How </a:t>
            </a:r>
            <a:r>
              <a:rPr lang="en-GB" sz="2400" b="1" dirty="0">
                <a:solidFill>
                  <a:schemeClr val="bg1"/>
                </a:solidFill>
              </a:rPr>
              <a:t>busy do you expect to be </a:t>
            </a:r>
            <a:r>
              <a:rPr lang="en-GB" sz="2400" dirty="0">
                <a:solidFill>
                  <a:schemeClr val="bg1"/>
                </a:solidFill>
              </a:rPr>
              <a:t>working on proposals during the </a:t>
            </a:r>
            <a:r>
              <a:rPr lang="en-GB" sz="2400" b="1" dirty="0">
                <a:solidFill>
                  <a:schemeClr val="bg1"/>
                </a:solidFill>
              </a:rPr>
              <a:t>remainder of 2020</a:t>
            </a:r>
            <a:r>
              <a:rPr lang="en-GB" sz="2400" dirty="0">
                <a:solidFill>
                  <a:schemeClr val="bg1"/>
                </a:solidFill>
              </a:rPr>
              <a:t>? </a:t>
            </a:r>
          </a:p>
          <a:p>
            <a:endParaRPr lang="en-GB" sz="1050" dirty="0">
              <a:solidFill>
                <a:schemeClr val="bg1"/>
              </a:solidFill>
            </a:endParaRPr>
          </a:p>
          <a:p>
            <a:r>
              <a:rPr lang="en-GB" sz="1600" dirty="0">
                <a:solidFill>
                  <a:schemeClr val="bg1"/>
                </a:solidFill>
              </a:rPr>
              <a:t>0% (no work at all)  / 100% (same as normal)</a:t>
            </a:r>
            <a:endParaRPr lang="en-GB" sz="2000" dirty="0">
              <a:solidFill>
                <a:schemeClr val="bg1"/>
              </a:solidFill>
            </a:endParaRPr>
          </a:p>
        </p:txBody>
      </p:sp>
      <p:sp>
        <p:nvSpPr>
          <p:cNvPr id="5" name="Rectangle 4">
            <a:extLst>
              <a:ext uri="{FF2B5EF4-FFF2-40B4-BE49-F238E27FC236}">
                <a16:creationId xmlns:a16="http://schemas.microsoft.com/office/drawing/2014/main" id="{E254C83F-E2F6-4F04-A1D7-E73B5A33963C}"/>
              </a:ext>
            </a:extLst>
          </p:cNvPr>
          <p:cNvSpPr/>
          <p:nvPr/>
        </p:nvSpPr>
        <p:spPr>
          <a:xfrm>
            <a:off x="9068586" y="318106"/>
            <a:ext cx="2724346" cy="162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On average, expecting to be 6% busier than usual</a:t>
            </a:r>
          </a:p>
        </p:txBody>
      </p:sp>
      <p:sp>
        <p:nvSpPr>
          <p:cNvPr id="6" name="Rectangle 5">
            <a:extLst>
              <a:ext uri="{FF2B5EF4-FFF2-40B4-BE49-F238E27FC236}">
                <a16:creationId xmlns:a16="http://schemas.microsoft.com/office/drawing/2014/main" id="{39EC49BD-FA61-4CE1-AE52-4BAA3F298085}"/>
              </a:ext>
            </a:extLst>
          </p:cNvPr>
          <p:cNvSpPr/>
          <p:nvPr/>
        </p:nvSpPr>
        <p:spPr>
          <a:xfrm>
            <a:off x="9068586" y="2299306"/>
            <a:ext cx="2724346" cy="162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One third of respondents expecting to be quieter than usual</a:t>
            </a:r>
          </a:p>
        </p:txBody>
      </p:sp>
      <p:sp>
        <p:nvSpPr>
          <p:cNvPr id="8" name="Rectangle 7">
            <a:extLst>
              <a:ext uri="{FF2B5EF4-FFF2-40B4-BE49-F238E27FC236}">
                <a16:creationId xmlns:a16="http://schemas.microsoft.com/office/drawing/2014/main" id="{B18DE923-087E-4BD9-8196-5EEDF76B7A7E}"/>
              </a:ext>
            </a:extLst>
          </p:cNvPr>
          <p:cNvSpPr/>
          <p:nvPr/>
        </p:nvSpPr>
        <p:spPr>
          <a:xfrm>
            <a:off x="9068586" y="4384201"/>
            <a:ext cx="2724346" cy="162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B0F0"/>
                </a:solidFill>
              </a:rPr>
              <a:t>Over a quarter expecting to be 40%+ busier than usual</a:t>
            </a:r>
          </a:p>
        </p:txBody>
      </p:sp>
    </p:spTree>
    <p:extLst>
      <p:ext uri="{BB962C8B-B14F-4D97-AF65-F5344CB8AC3E}">
        <p14:creationId xmlns:p14="http://schemas.microsoft.com/office/powerpoint/2010/main" val="34944232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497170"/>
            <a:ext cx="1986729" cy="954107"/>
          </a:xfrm>
          <a:prstGeom prst="rect">
            <a:avLst/>
          </a:prstGeom>
          <a:noFill/>
        </p:spPr>
        <p:txBody>
          <a:bodyPr wrap="square" rtlCol="0">
            <a:spAutoFit/>
          </a:bodyPr>
          <a:lstStyle/>
          <a:p>
            <a:r>
              <a:rPr lang="en-GB" sz="2800" dirty="0">
                <a:solidFill>
                  <a:schemeClr val="bg1"/>
                </a:solidFill>
              </a:rPr>
              <a:t>Being furloughed</a:t>
            </a:r>
          </a:p>
        </p:txBody>
      </p:sp>
    </p:spTree>
    <p:extLst>
      <p:ext uri="{BB962C8B-B14F-4D97-AF65-F5344CB8AC3E}">
        <p14:creationId xmlns:p14="http://schemas.microsoft.com/office/powerpoint/2010/main" val="240676637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BDBB2D-705C-4A12-A3CE-F7120D25B304}"/>
              </a:ext>
            </a:extLst>
          </p:cNvPr>
          <p:cNvSpPr/>
          <p:nvPr/>
        </p:nvSpPr>
        <p:spPr>
          <a:xfrm>
            <a:off x="219959" y="176701"/>
            <a:ext cx="5662367" cy="830997"/>
          </a:xfrm>
          <a:prstGeom prst="rect">
            <a:avLst/>
          </a:prstGeom>
        </p:spPr>
        <p:txBody>
          <a:bodyPr wrap="square">
            <a:spAutoFit/>
          </a:bodyPr>
          <a:lstStyle/>
          <a:p>
            <a:r>
              <a:rPr lang="en-GB" sz="2400" dirty="0">
                <a:solidFill>
                  <a:schemeClr val="bg1"/>
                </a:solidFill>
              </a:rPr>
              <a:t>Which of the following have you </a:t>
            </a:r>
            <a:r>
              <a:rPr lang="en-GB" sz="2400" b="1" dirty="0">
                <a:solidFill>
                  <a:schemeClr val="bg1"/>
                </a:solidFill>
              </a:rPr>
              <a:t>experienced </a:t>
            </a:r>
            <a:r>
              <a:rPr lang="en-GB" sz="2400" dirty="0">
                <a:solidFill>
                  <a:schemeClr val="bg1"/>
                </a:solidFill>
              </a:rPr>
              <a:t>personally?</a:t>
            </a:r>
          </a:p>
        </p:txBody>
      </p:sp>
      <p:grpSp>
        <p:nvGrpSpPr>
          <p:cNvPr id="5" name="Group 4">
            <a:extLst>
              <a:ext uri="{FF2B5EF4-FFF2-40B4-BE49-F238E27FC236}">
                <a16:creationId xmlns:a16="http://schemas.microsoft.com/office/drawing/2014/main" id="{126436A9-28D6-4E7A-8369-F2ED96A8C7F7}"/>
              </a:ext>
            </a:extLst>
          </p:cNvPr>
          <p:cNvGrpSpPr/>
          <p:nvPr/>
        </p:nvGrpSpPr>
        <p:grpSpPr>
          <a:xfrm>
            <a:off x="2416555" y="1362692"/>
            <a:ext cx="955671" cy="1058279"/>
            <a:chOff x="1052946" y="1117600"/>
            <a:chExt cx="2193639" cy="2429164"/>
          </a:xfrm>
        </p:grpSpPr>
        <p:pic>
          <p:nvPicPr>
            <p:cNvPr id="6" name="Picture 5" descr="A picture containing object, clock&#10;&#10;Description automatically generated">
              <a:extLst>
                <a:ext uri="{FF2B5EF4-FFF2-40B4-BE49-F238E27FC236}">
                  <a16:creationId xmlns:a16="http://schemas.microsoft.com/office/drawing/2014/main" id="{E5E91477-71C3-44AC-8B9D-711FC7887952}"/>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 name="Picture 6" descr="A picture containing object, clock&#10;&#10;Description automatically generated">
              <a:extLst>
                <a:ext uri="{FF2B5EF4-FFF2-40B4-BE49-F238E27FC236}">
                  <a16:creationId xmlns:a16="http://schemas.microsoft.com/office/drawing/2014/main" id="{BBCCB4D8-AB41-4814-BD94-36915F8398F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 name="Group 7">
            <a:extLst>
              <a:ext uri="{FF2B5EF4-FFF2-40B4-BE49-F238E27FC236}">
                <a16:creationId xmlns:a16="http://schemas.microsoft.com/office/drawing/2014/main" id="{C829D192-D32F-48AF-8558-3A806BE2017F}"/>
              </a:ext>
            </a:extLst>
          </p:cNvPr>
          <p:cNvGrpSpPr/>
          <p:nvPr/>
        </p:nvGrpSpPr>
        <p:grpSpPr>
          <a:xfrm>
            <a:off x="3371254" y="1362692"/>
            <a:ext cx="955671" cy="1058279"/>
            <a:chOff x="1052946" y="1117600"/>
            <a:chExt cx="2193639" cy="2429164"/>
          </a:xfrm>
        </p:grpSpPr>
        <p:pic>
          <p:nvPicPr>
            <p:cNvPr id="9" name="Picture 8" descr="A picture containing object, clock&#10;&#10;Description automatically generated">
              <a:extLst>
                <a:ext uri="{FF2B5EF4-FFF2-40B4-BE49-F238E27FC236}">
                  <a16:creationId xmlns:a16="http://schemas.microsoft.com/office/drawing/2014/main" id="{EC3BC9E7-0CF0-4E1B-A54A-B93B6F1C0317}"/>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BB02A8E6-0230-4052-9B62-C365102BD368}"/>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 name="Group 10">
            <a:extLst>
              <a:ext uri="{FF2B5EF4-FFF2-40B4-BE49-F238E27FC236}">
                <a16:creationId xmlns:a16="http://schemas.microsoft.com/office/drawing/2014/main" id="{4F056CDA-0988-4033-B6F4-A62FBFDBF166}"/>
              </a:ext>
            </a:extLst>
          </p:cNvPr>
          <p:cNvGrpSpPr/>
          <p:nvPr/>
        </p:nvGrpSpPr>
        <p:grpSpPr>
          <a:xfrm>
            <a:off x="4325954" y="1362692"/>
            <a:ext cx="955671" cy="1058279"/>
            <a:chOff x="1052946" y="1117600"/>
            <a:chExt cx="2193639" cy="2429164"/>
          </a:xfrm>
        </p:grpSpPr>
        <p:pic>
          <p:nvPicPr>
            <p:cNvPr id="12" name="Picture 11" descr="A picture containing object, clock&#10;&#10;Description automatically generated">
              <a:extLst>
                <a:ext uri="{FF2B5EF4-FFF2-40B4-BE49-F238E27FC236}">
                  <a16:creationId xmlns:a16="http://schemas.microsoft.com/office/drawing/2014/main" id="{8259B1A2-99AF-430F-B9F0-8D922A6A50DD}"/>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 name="Picture 12" descr="A picture containing object, clock&#10;&#10;Description automatically generated">
              <a:extLst>
                <a:ext uri="{FF2B5EF4-FFF2-40B4-BE49-F238E27FC236}">
                  <a16:creationId xmlns:a16="http://schemas.microsoft.com/office/drawing/2014/main" id="{C145E0EE-5549-4015-9826-280CD4B2F504}"/>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 name="Group 13">
            <a:extLst>
              <a:ext uri="{FF2B5EF4-FFF2-40B4-BE49-F238E27FC236}">
                <a16:creationId xmlns:a16="http://schemas.microsoft.com/office/drawing/2014/main" id="{75690BD6-38A8-4156-A353-DB6266B27B2D}"/>
              </a:ext>
            </a:extLst>
          </p:cNvPr>
          <p:cNvGrpSpPr/>
          <p:nvPr/>
        </p:nvGrpSpPr>
        <p:grpSpPr>
          <a:xfrm>
            <a:off x="5280661" y="1362692"/>
            <a:ext cx="955671" cy="1058279"/>
            <a:chOff x="1052946" y="1117600"/>
            <a:chExt cx="2193639" cy="2429164"/>
          </a:xfrm>
        </p:grpSpPr>
        <p:pic>
          <p:nvPicPr>
            <p:cNvPr id="15" name="Picture 14" descr="A picture containing object, clock&#10;&#10;Description automatically generated">
              <a:extLst>
                <a:ext uri="{FF2B5EF4-FFF2-40B4-BE49-F238E27FC236}">
                  <a16:creationId xmlns:a16="http://schemas.microsoft.com/office/drawing/2014/main" id="{D3636F5D-D833-45F9-B0FD-89341A1A7735}"/>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6A7E6017-02A3-4994-8495-935F36090305}"/>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7" name="Group 16">
            <a:extLst>
              <a:ext uri="{FF2B5EF4-FFF2-40B4-BE49-F238E27FC236}">
                <a16:creationId xmlns:a16="http://schemas.microsoft.com/office/drawing/2014/main" id="{F8EA2857-F60C-4B82-9924-F6A95D1A7250}"/>
              </a:ext>
            </a:extLst>
          </p:cNvPr>
          <p:cNvGrpSpPr/>
          <p:nvPr/>
        </p:nvGrpSpPr>
        <p:grpSpPr>
          <a:xfrm>
            <a:off x="6235357" y="1362692"/>
            <a:ext cx="955671" cy="1058279"/>
            <a:chOff x="1052946" y="1117600"/>
            <a:chExt cx="2193639" cy="2429164"/>
          </a:xfrm>
        </p:grpSpPr>
        <p:pic>
          <p:nvPicPr>
            <p:cNvPr id="18" name="Picture 17" descr="A picture containing object, clock&#10;&#10;Description automatically generated">
              <a:extLst>
                <a:ext uri="{FF2B5EF4-FFF2-40B4-BE49-F238E27FC236}">
                  <a16:creationId xmlns:a16="http://schemas.microsoft.com/office/drawing/2014/main" id="{71D7CF6D-709F-4C6A-982B-092BD52B26C6}"/>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9" name="Picture 18" descr="A picture containing object, clock&#10;&#10;Description automatically generated">
              <a:extLst>
                <a:ext uri="{FF2B5EF4-FFF2-40B4-BE49-F238E27FC236}">
                  <a16:creationId xmlns:a16="http://schemas.microsoft.com/office/drawing/2014/main" id="{B6A8B00A-BFD0-4B6E-ADF3-ACB8A8537D0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0" name="Group 19">
            <a:extLst>
              <a:ext uri="{FF2B5EF4-FFF2-40B4-BE49-F238E27FC236}">
                <a16:creationId xmlns:a16="http://schemas.microsoft.com/office/drawing/2014/main" id="{C7063915-C020-4752-84B3-60AB725B3AA6}"/>
              </a:ext>
            </a:extLst>
          </p:cNvPr>
          <p:cNvGrpSpPr/>
          <p:nvPr/>
        </p:nvGrpSpPr>
        <p:grpSpPr>
          <a:xfrm>
            <a:off x="7190052" y="1362692"/>
            <a:ext cx="955671" cy="1058279"/>
            <a:chOff x="1052946" y="1117600"/>
            <a:chExt cx="2193639" cy="2429164"/>
          </a:xfrm>
        </p:grpSpPr>
        <p:pic>
          <p:nvPicPr>
            <p:cNvPr id="21" name="Picture 20" descr="A picture containing object, clock&#10;&#10;Description automatically generated">
              <a:extLst>
                <a:ext uri="{FF2B5EF4-FFF2-40B4-BE49-F238E27FC236}">
                  <a16:creationId xmlns:a16="http://schemas.microsoft.com/office/drawing/2014/main" id="{9A7F6B71-F136-4502-B0DC-D95D75CDEFA3}"/>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2" name="Picture 21" descr="A picture containing object, clock&#10;&#10;Description automatically generated">
              <a:extLst>
                <a:ext uri="{FF2B5EF4-FFF2-40B4-BE49-F238E27FC236}">
                  <a16:creationId xmlns:a16="http://schemas.microsoft.com/office/drawing/2014/main" id="{D37B0A62-A1C0-45AE-8212-316FCF81CE83}"/>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3" name="Group 22">
            <a:extLst>
              <a:ext uri="{FF2B5EF4-FFF2-40B4-BE49-F238E27FC236}">
                <a16:creationId xmlns:a16="http://schemas.microsoft.com/office/drawing/2014/main" id="{534DEDB9-3768-42E3-9F98-48629CD01959}"/>
              </a:ext>
            </a:extLst>
          </p:cNvPr>
          <p:cNvGrpSpPr/>
          <p:nvPr/>
        </p:nvGrpSpPr>
        <p:grpSpPr>
          <a:xfrm>
            <a:off x="8144755" y="1362692"/>
            <a:ext cx="955671" cy="1058279"/>
            <a:chOff x="1052946" y="1117600"/>
            <a:chExt cx="2193639" cy="2429164"/>
          </a:xfrm>
        </p:grpSpPr>
        <p:pic>
          <p:nvPicPr>
            <p:cNvPr id="24" name="Picture 23" descr="A picture containing object, clock&#10;&#10;Description automatically generated">
              <a:extLst>
                <a:ext uri="{FF2B5EF4-FFF2-40B4-BE49-F238E27FC236}">
                  <a16:creationId xmlns:a16="http://schemas.microsoft.com/office/drawing/2014/main" id="{B3D2194A-3303-48BD-A99E-7759B1A1E38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5" name="Picture 24" descr="A picture containing object, clock&#10;&#10;Description automatically generated">
              <a:extLst>
                <a:ext uri="{FF2B5EF4-FFF2-40B4-BE49-F238E27FC236}">
                  <a16:creationId xmlns:a16="http://schemas.microsoft.com/office/drawing/2014/main" id="{DF103868-85C7-4E7D-A310-37F219772BF6}"/>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6" name="Group 25">
            <a:extLst>
              <a:ext uri="{FF2B5EF4-FFF2-40B4-BE49-F238E27FC236}">
                <a16:creationId xmlns:a16="http://schemas.microsoft.com/office/drawing/2014/main" id="{32B42060-A2D0-42E6-9548-242E3BF119D4}"/>
              </a:ext>
            </a:extLst>
          </p:cNvPr>
          <p:cNvGrpSpPr/>
          <p:nvPr/>
        </p:nvGrpSpPr>
        <p:grpSpPr>
          <a:xfrm>
            <a:off x="9099452" y="1362692"/>
            <a:ext cx="955671" cy="1058279"/>
            <a:chOff x="1052946" y="1117600"/>
            <a:chExt cx="2193639" cy="2429164"/>
          </a:xfrm>
        </p:grpSpPr>
        <p:pic>
          <p:nvPicPr>
            <p:cNvPr id="27" name="Picture 26" descr="A picture containing object, clock&#10;&#10;Description automatically generated">
              <a:extLst>
                <a:ext uri="{FF2B5EF4-FFF2-40B4-BE49-F238E27FC236}">
                  <a16:creationId xmlns:a16="http://schemas.microsoft.com/office/drawing/2014/main" id="{EA601189-1189-4B3A-9756-668D87BCB4CA}"/>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28" name="Picture 27" descr="A picture containing object, clock&#10;&#10;Description automatically generated">
              <a:extLst>
                <a:ext uri="{FF2B5EF4-FFF2-40B4-BE49-F238E27FC236}">
                  <a16:creationId xmlns:a16="http://schemas.microsoft.com/office/drawing/2014/main" id="{B46FF291-8EB4-41EE-8D85-6122B6955F1D}"/>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29" name="Group 28">
            <a:extLst>
              <a:ext uri="{FF2B5EF4-FFF2-40B4-BE49-F238E27FC236}">
                <a16:creationId xmlns:a16="http://schemas.microsoft.com/office/drawing/2014/main" id="{7511402C-82C6-4C95-BEB0-BB69947303F2}"/>
              </a:ext>
            </a:extLst>
          </p:cNvPr>
          <p:cNvGrpSpPr/>
          <p:nvPr/>
        </p:nvGrpSpPr>
        <p:grpSpPr>
          <a:xfrm>
            <a:off x="10052832" y="1362692"/>
            <a:ext cx="955671" cy="1058279"/>
            <a:chOff x="1052946" y="1117600"/>
            <a:chExt cx="2193639" cy="2429164"/>
          </a:xfrm>
        </p:grpSpPr>
        <p:pic>
          <p:nvPicPr>
            <p:cNvPr id="30" name="Picture 29" descr="A picture containing object, clock&#10;&#10;Description automatically generated">
              <a:extLst>
                <a:ext uri="{FF2B5EF4-FFF2-40B4-BE49-F238E27FC236}">
                  <a16:creationId xmlns:a16="http://schemas.microsoft.com/office/drawing/2014/main" id="{94912784-E1EB-4FEE-9649-620197BB6039}"/>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1" name="Picture 30" descr="A picture containing object, clock&#10;&#10;Description automatically generated">
              <a:extLst>
                <a:ext uri="{FF2B5EF4-FFF2-40B4-BE49-F238E27FC236}">
                  <a16:creationId xmlns:a16="http://schemas.microsoft.com/office/drawing/2014/main" id="{92A8A5F5-35C5-4BB0-97E1-55ACBE8C346F}"/>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2" name="Group 31">
            <a:extLst>
              <a:ext uri="{FF2B5EF4-FFF2-40B4-BE49-F238E27FC236}">
                <a16:creationId xmlns:a16="http://schemas.microsoft.com/office/drawing/2014/main" id="{F3404E2E-40E9-4664-A132-B5389D40A6F5}"/>
              </a:ext>
            </a:extLst>
          </p:cNvPr>
          <p:cNvGrpSpPr/>
          <p:nvPr/>
        </p:nvGrpSpPr>
        <p:grpSpPr>
          <a:xfrm>
            <a:off x="11007530" y="1362692"/>
            <a:ext cx="955671" cy="1058279"/>
            <a:chOff x="1052946" y="1117600"/>
            <a:chExt cx="2193639" cy="2429164"/>
          </a:xfrm>
        </p:grpSpPr>
        <p:pic>
          <p:nvPicPr>
            <p:cNvPr id="33" name="Picture 32" descr="A picture containing object, clock&#10;&#10;Description automatically generated">
              <a:extLst>
                <a:ext uri="{FF2B5EF4-FFF2-40B4-BE49-F238E27FC236}">
                  <a16:creationId xmlns:a16="http://schemas.microsoft.com/office/drawing/2014/main" id="{C282B3EF-29F5-468B-8525-656A73FA03B1}"/>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307B7808-2DA9-4504-A6BD-3402ED9E30E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5" name="Group 34">
            <a:extLst>
              <a:ext uri="{FF2B5EF4-FFF2-40B4-BE49-F238E27FC236}">
                <a16:creationId xmlns:a16="http://schemas.microsoft.com/office/drawing/2014/main" id="{84E5E297-8F39-4316-A95A-6B03139F1340}"/>
              </a:ext>
            </a:extLst>
          </p:cNvPr>
          <p:cNvGrpSpPr/>
          <p:nvPr/>
        </p:nvGrpSpPr>
        <p:grpSpPr>
          <a:xfrm>
            <a:off x="2416555" y="2338801"/>
            <a:ext cx="955671" cy="1058279"/>
            <a:chOff x="1052946" y="1117600"/>
            <a:chExt cx="2193639" cy="2429164"/>
          </a:xfrm>
        </p:grpSpPr>
        <p:pic>
          <p:nvPicPr>
            <p:cNvPr id="36" name="Picture 35" descr="A picture containing object, clock&#10;&#10;Description automatically generated">
              <a:extLst>
                <a:ext uri="{FF2B5EF4-FFF2-40B4-BE49-F238E27FC236}">
                  <a16:creationId xmlns:a16="http://schemas.microsoft.com/office/drawing/2014/main" id="{A36BFF5C-6CAA-439B-A5B6-8CFD7F41F5A9}"/>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37" name="Picture 36" descr="A picture containing object, clock&#10;&#10;Description automatically generated">
              <a:extLst>
                <a:ext uri="{FF2B5EF4-FFF2-40B4-BE49-F238E27FC236}">
                  <a16:creationId xmlns:a16="http://schemas.microsoft.com/office/drawing/2014/main" id="{BA5566BB-E083-4981-87D4-917E4EBB2A54}"/>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38" name="Group 37">
            <a:extLst>
              <a:ext uri="{FF2B5EF4-FFF2-40B4-BE49-F238E27FC236}">
                <a16:creationId xmlns:a16="http://schemas.microsoft.com/office/drawing/2014/main" id="{E54DF94C-E931-4BAF-BB95-3B5492D0532C}"/>
              </a:ext>
            </a:extLst>
          </p:cNvPr>
          <p:cNvGrpSpPr/>
          <p:nvPr/>
        </p:nvGrpSpPr>
        <p:grpSpPr>
          <a:xfrm>
            <a:off x="3371254" y="2338801"/>
            <a:ext cx="955671" cy="1058279"/>
            <a:chOff x="1052946" y="1117600"/>
            <a:chExt cx="2193639" cy="2429164"/>
          </a:xfrm>
        </p:grpSpPr>
        <p:pic>
          <p:nvPicPr>
            <p:cNvPr id="39" name="Picture 38" descr="A picture containing object, clock&#10;&#10;Description automatically generated">
              <a:extLst>
                <a:ext uri="{FF2B5EF4-FFF2-40B4-BE49-F238E27FC236}">
                  <a16:creationId xmlns:a16="http://schemas.microsoft.com/office/drawing/2014/main" id="{F3E7B236-B266-47CB-8817-4DCDC1423B04}"/>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0" name="Picture 39" descr="A picture containing object, clock&#10;&#10;Description automatically generated">
              <a:extLst>
                <a:ext uri="{FF2B5EF4-FFF2-40B4-BE49-F238E27FC236}">
                  <a16:creationId xmlns:a16="http://schemas.microsoft.com/office/drawing/2014/main" id="{F78DB364-FD69-4FC3-8047-D0ECC4DCB05E}"/>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1" name="Group 40">
            <a:extLst>
              <a:ext uri="{FF2B5EF4-FFF2-40B4-BE49-F238E27FC236}">
                <a16:creationId xmlns:a16="http://schemas.microsoft.com/office/drawing/2014/main" id="{D045D98E-8608-4412-97D6-C2E86D354F6C}"/>
              </a:ext>
            </a:extLst>
          </p:cNvPr>
          <p:cNvGrpSpPr/>
          <p:nvPr/>
        </p:nvGrpSpPr>
        <p:grpSpPr>
          <a:xfrm>
            <a:off x="4325954" y="2338801"/>
            <a:ext cx="955671" cy="1058279"/>
            <a:chOff x="1052946" y="1117600"/>
            <a:chExt cx="2193639" cy="2429164"/>
          </a:xfrm>
        </p:grpSpPr>
        <p:pic>
          <p:nvPicPr>
            <p:cNvPr id="42" name="Picture 41" descr="A picture containing object, clock&#10;&#10;Description automatically generated">
              <a:extLst>
                <a:ext uri="{FF2B5EF4-FFF2-40B4-BE49-F238E27FC236}">
                  <a16:creationId xmlns:a16="http://schemas.microsoft.com/office/drawing/2014/main" id="{7434021D-CBA7-4D1D-B73A-2A758C097652}"/>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3" name="Picture 42" descr="A picture containing object, clock&#10;&#10;Description automatically generated">
              <a:extLst>
                <a:ext uri="{FF2B5EF4-FFF2-40B4-BE49-F238E27FC236}">
                  <a16:creationId xmlns:a16="http://schemas.microsoft.com/office/drawing/2014/main" id="{56148C49-CEBE-4DE9-BA8A-75B75C957052}"/>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4" name="Group 43">
            <a:extLst>
              <a:ext uri="{FF2B5EF4-FFF2-40B4-BE49-F238E27FC236}">
                <a16:creationId xmlns:a16="http://schemas.microsoft.com/office/drawing/2014/main" id="{D01B47E5-8F21-4D72-AE7D-92B14337BB18}"/>
              </a:ext>
            </a:extLst>
          </p:cNvPr>
          <p:cNvGrpSpPr/>
          <p:nvPr/>
        </p:nvGrpSpPr>
        <p:grpSpPr>
          <a:xfrm>
            <a:off x="5280661" y="2338801"/>
            <a:ext cx="955671" cy="1058279"/>
            <a:chOff x="1052946" y="1117600"/>
            <a:chExt cx="2193639" cy="2429164"/>
          </a:xfrm>
        </p:grpSpPr>
        <p:pic>
          <p:nvPicPr>
            <p:cNvPr id="45" name="Picture 44" descr="A picture containing object, clock&#10;&#10;Description automatically generated">
              <a:extLst>
                <a:ext uri="{FF2B5EF4-FFF2-40B4-BE49-F238E27FC236}">
                  <a16:creationId xmlns:a16="http://schemas.microsoft.com/office/drawing/2014/main" id="{214783BD-2A74-4987-BA37-D9EC59653866}"/>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6" name="Picture 45" descr="A picture containing object, clock&#10;&#10;Description automatically generated">
              <a:extLst>
                <a:ext uri="{FF2B5EF4-FFF2-40B4-BE49-F238E27FC236}">
                  <a16:creationId xmlns:a16="http://schemas.microsoft.com/office/drawing/2014/main" id="{7423B513-E005-4E8E-9846-05897069612A}"/>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47" name="Group 46">
            <a:extLst>
              <a:ext uri="{FF2B5EF4-FFF2-40B4-BE49-F238E27FC236}">
                <a16:creationId xmlns:a16="http://schemas.microsoft.com/office/drawing/2014/main" id="{F7FE3D74-4BDD-4DEB-A1BC-D3726C13FD57}"/>
              </a:ext>
            </a:extLst>
          </p:cNvPr>
          <p:cNvGrpSpPr/>
          <p:nvPr/>
        </p:nvGrpSpPr>
        <p:grpSpPr>
          <a:xfrm>
            <a:off x="6235357" y="2338801"/>
            <a:ext cx="955671" cy="1058279"/>
            <a:chOff x="1052946" y="1117600"/>
            <a:chExt cx="2193639" cy="2429164"/>
          </a:xfrm>
        </p:grpSpPr>
        <p:pic>
          <p:nvPicPr>
            <p:cNvPr id="48" name="Picture 47" descr="A picture containing object, clock&#10;&#10;Description automatically generated">
              <a:extLst>
                <a:ext uri="{FF2B5EF4-FFF2-40B4-BE49-F238E27FC236}">
                  <a16:creationId xmlns:a16="http://schemas.microsoft.com/office/drawing/2014/main" id="{BA5A53DB-E937-47C2-8296-0F86F9F54D2E}"/>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49" name="Picture 48" descr="A picture containing object, clock&#10;&#10;Description automatically generated">
              <a:extLst>
                <a:ext uri="{FF2B5EF4-FFF2-40B4-BE49-F238E27FC236}">
                  <a16:creationId xmlns:a16="http://schemas.microsoft.com/office/drawing/2014/main" id="{5C3521D8-EDED-41E1-B058-2755365323DC}"/>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0" name="Group 49">
            <a:extLst>
              <a:ext uri="{FF2B5EF4-FFF2-40B4-BE49-F238E27FC236}">
                <a16:creationId xmlns:a16="http://schemas.microsoft.com/office/drawing/2014/main" id="{2D49F802-A784-44CB-BE03-3AD232BC06D0}"/>
              </a:ext>
            </a:extLst>
          </p:cNvPr>
          <p:cNvGrpSpPr/>
          <p:nvPr/>
        </p:nvGrpSpPr>
        <p:grpSpPr>
          <a:xfrm>
            <a:off x="7190052" y="2338801"/>
            <a:ext cx="955671" cy="1058279"/>
            <a:chOff x="1052946" y="1117600"/>
            <a:chExt cx="2193639" cy="2429164"/>
          </a:xfrm>
        </p:grpSpPr>
        <p:pic>
          <p:nvPicPr>
            <p:cNvPr id="51" name="Picture 50" descr="A picture containing object, clock&#10;&#10;Description automatically generated">
              <a:extLst>
                <a:ext uri="{FF2B5EF4-FFF2-40B4-BE49-F238E27FC236}">
                  <a16:creationId xmlns:a16="http://schemas.microsoft.com/office/drawing/2014/main" id="{35428952-6FE7-4302-952D-2D97591E76E5}"/>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2" name="Picture 51" descr="A picture containing object, clock&#10;&#10;Description automatically generated">
              <a:extLst>
                <a:ext uri="{FF2B5EF4-FFF2-40B4-BE49-F238E27FC236}">
                  <a16:creationId xmlns:a16="http://schemas.microsoft.com/office/drawing/2014/main" id="{4E78A62A-18E1-44F6-BCBA-6635C10D7813}"/>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3" name="Group 52">
            <a:extLst>
              <a:ext uri="{FF2B5EF4-FFF2-40B4-BE49-F238E27FC236}">
                <a16:creationId xmlns:a16="http://schemas.microsoft.com/office/drawing/2014/main" id="{F4778DA6-3C2C-4C31-9FB5-AA37A7077363}"/>
              </a:ext>
            </a:extLst>
          </p:cNvPr>
          <p:cNvGrpSpPr/>
          <p:nvPr/>
        </p:nvGrpSpPr>
        <p:grpSpPr>
          <a:xfrm>
            <a:off x="8144755" y="2338801"/>
            <a:ext cx="955671" cy="1058279"/>
            <a:chOff x="1052946" y="1117600"/>
            <a:chExt cx="2193639" cy="2429164"/>
          </a:xfrm>
        </p:grpSpPr>
        <p:pic>
          <p:nvPicPr>
            <p:cNvPr id="54" name="Picture 53" descr="A picture containing object, clock&#10;&#10;Description automatically generated">
              <a:extLst>
                <a:ext uri="{FF2B5EF4-FFF2-40B4-BE49-F238E27FC236}">
                  <a16:creationId xmlns:a16="http://schemas.microsoft.com/office/drawing/2014/main" id="{0FCF8468-3C87-41A3-B7D0-F62A95ADEACE}"/>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5" name="Picture 54" descr="A picture containing object, clock&#10;&#10;Description automatically generated">
              <a:extLst>
                <a:ext uri="{FF2B5EF4-FFF2-40B4-BE49-F238E27FC236}">
                  <a16:creationId xmlns:a16="http://schemas.microsoft.com/office/drawing/2014/main" id="{A691E92A-8951-4C57-98AD-6F83C27B8D88}"/>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6" name="Group 55">
            <a:extLst>
              <a:ext uri="{FF2B5EF4-FFF2-40B4-BE49-F238E27FC236}">
                <a16:creationId xmlns:a16="http://schemas.microsoft.com/office/drawing/2014/main" id="{2D465087-8A12-45E3-8F06-C502004A8663}"/>
              </a:ext>
            </a:extLst>
          </p:cNvPr>
          <p:cNvGrpSpPr/>
          <p:nvPr/>
        </p:nvGrpSpPr>
        <p:grpSpPr>
          <a:xfrm>
            <a:off x="9099452" y="2338801"/>
            <a:ext cx="955671" cy="1058279"/>
            <a:chOff x="1052946" y="1117600"/>
            <a:chExt cx="2193639" cy="2429164"/>
          </a:xfrm>
        </p:grpSpPr>
        <p:pic>
          <p:nvPicPr>
            <p:cNvPr id="57" name="Picture 56" descr="A picture containing object, clock&#10;&#10;Description automatically generated">
              <a:extLst>
                <a:ext uri="{FF2B5EF4-FFF2-40B4-BE49-F238E27FC236}">
                  <a16:creationId xmlns:a16="http://schemas.microsoft.com/office/drawing/2014/main" id="{F944B771-3C27-46D8-93D1-BD9CD8831423}"/>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58" name="Picture 57" descr="A picture containing object, clock&#10;&#10;Description automatically generated">
              <a:extLst>
                <a:ext uri="{FF2B5EF4-FFF2-40B4-BE49-F238E27FC236}">
                  <a16:creationId xmlns:a16="http://schemas.microsoft.com/office/drawing/2014/main" id="{833E080C-00AB-4E93-A198-DCA47FF3AA95}"/>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59" name="Group 58">
            <a:extLst>
              <a:ext uri="{FF2B5EF4-FFF2-40B4-BE49-F238E27FC236}">
                <a16:creationId xmlns:a16="http://schemas.microsoft.com/office/drawing/2014/main" id="{7CEE77E9-524D-44EE-A86D-1D14CA259C28}"/>
              </a:ext>
            </a:extLst>
          </p:cNvPr>
          <p:cNvGrpSpPr/>
          <p:nvPr/>
        </p:nvGrpSpPr>
        <p:grpSpPr>
          <a:xfrm>
            <a:off x="10052832" y="2338801"/>
            <a:ext cx="955671" cy="1058279"/>
            <a:chOff x="1052946" y="1117600"/>
            <a:chExt cx="2193639" cy="2429164"/>
          </a:xfrm>
        </p:grpSpPr>
        <p:pic>
          <p:nvPicPr>
            <p:cNvPr id="60" name="Picture 59" descr="A picture containing object, clock&#10;&#10;Description automatically generated">
              <a:extLst>
                <a:ext uri="{FF2B5EF4-FFF2-40B4-BE49-F238E27FC236}">
                  <a16:creationId xmlns:a16="http://schemas.microsoft.com/office/drawing/2014/main" id="{1585D9AA-2B5B-4B6D-8702-88C18FB87200}"/>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1" name="Picture 60" descr="A picture containing object, clock&#10;&#10;Description automatically generated">
              <a:extLst>
                <a:ext uri="{FF2B5EF4-FFF2-40B4-BE49-F238E27FC236}">
                  <a16:creationId xmlns:a16="http://schemas.microsoft.com/office/drawing/2014/main" id="{CD90E836-4AB5-4183-82A2-83B968FC255A}"/>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2" name="Group 61">
            <a:extLst>
              <a:ext uri="{FF2B5EF4-FFF2-40B4-BE49-F238E27FC236}">
                <a16:creationId xmlns:a16="http://schemas.microsoft.com/office/drawing/2014/main" id="{BD53D38C-E417-4311-A0CE-719CFE92A26B}"/>
              </a:ext>
            </a:extLst>
          </p:cNvPr>
          <p:cNvGrpSpPr/>
          <p:nvPr/>
        </p:nvGrpSpPr>
        <p:grpSpPr>
          <a:xfrm>
            <a:off x="11007530" y="2338801"/>
            <a:ext cx="955671" cy="1058279"/>
            <a:chOff x="1052946" y="1117600"/>
            <a:chExt cx="2193639" cy="2429164"/>
          </a:xfrm>
        </p:grpSpPr>
        <p:pic>
          <p:nvPicPr>
            <p:cNvPr id="63" name="Picture 62" descr="A picture containing object, clock&#10;&#10;Description automatically generated">
              <a:extLst>
                <a:ext uri="{FF2B5EF4-FFF2-40B4-BE49-F238E27FC236}">
                  <a16:creationId xmlns:a16="http://schemas.microsoft.com/office/drawing/2014/main" id="{210D8BAD-460C-457C-B4F2-85916BE13AC1}"/>
                </a:ext>
              </a:extLst>
            </p:cNvPr>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4" name="Picture 63" descr="A picture containing object, clock&#10;&#10;Description automatically generated">
              <a:extLst>
                <a:ext uri="{FF2B5EF4-FFF2-40B4-BE49-F238E27FC236}">
                  <a16:creationId xmlns:a16="http://schemas.microsoft.com/office/drawing/2014/main" id="{E2BF2471-AEB2-4A32-8B1F-A7ED8B68711B}"/>
                </a:ext>
              </a:extLst>
            </p:cNvPr>
            <p:cNvPicPr>
              <a:picLocks noChangeAspect="1"/>
            </p:cNvPicPr>
            <p:nvPr/>
          </p:nvPicPr>
          <p:blipFill rotWithShape="1">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5" name="Group 64">
            <a:extLst>
              <a:ext uri="{FF2B5EF4-FFF2-40B4-BE49-F238E27FC236}">
                <a16:creationId xmlns:a16="http://schemas.microsoft.com/office/drawing/2014/main" id="{8A9CF9DF-76F7-4291-9ABD-C37C792E440B}"/>
              </a:ext>
            </a:extLst>
          </p:cNvPr>
          <p:cNvGrpSpPr/>
          <p:nvPr/>
        </p:nvGrpSpPr>
        <p:grpSpPr>
          <a:xfrm>
            <a:off x="2416555" y="3390326"/>
            <a:ext cx="955671" cy="1058279"/>
            <a:chOff x="1052946" y="1117600"/>
            <a:chExt cx="2193639" cy="2429164"/>
          </a:xfrm>
        </p:grpSpPr>
        <p:pic>
          <p:nvPicPr>
            <p:cNvPr id="66" name="Picture 65" descr="A picture containing object, clock&#10;&#10;Description automatically generated">
              <a:extLst>
                <a:ext uri="{FF2B5EF4-FFF2-40B4-BE49-F238E27FC236}">
                  <a16:creationId xmlns:a16="http://schemas.microsoft.com/office/drawing/2014/main" id="{6258DAB1-A1F9-495E-925F-34B4C261FE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67" name="Picture 66" descr="A picture containing object, clock&#10;&#10;Description automatically generated">
              <a:extLst>
                <a:ext uri="{FF2B5EF4-FFF2-40B4-BE49-F238E27FC236}">
                  <a16:creationId xmlns:a16="http://schemas.microsoft.com/office/drawing/2014/main" id="{818801E4-C3AB-4ABF-AFEC-7D7364B1BF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68" name="Group 67">
            <a:extLst>
              <a:ext uri="{FF2B5EF4-FFF2-40B4-BE49-F238E27FC236}">
                <a16:creationId xmlns:a16="http://schemas.microsoft.com/office/drawing/2014/main" id="{9ADEE0F4-6DD7-4987-BEC5-D87FF18A5B1D}"/>
              </a:ext>
            </a:extLst>
          </p:cNvPr>
          <p:cNvGrpSpPr/>
          <p:nvPr/>
        </p:nvGrpSpPr>
        <p:grpSpPr>
          <a:xfrm>
            <a:off x="3371254" y="3390326"/>
            <a:ext cx="955671" cy="1058279"/>
            <a:chOff x="1052946" y="1117600"/>
            <a:chExt cx="2193639" cy="2429164"/>
          </a:xfrm>
        </p:grpSpPr>
        <p:pic>
          <p:nvPicPr>
            <p:cNvPr id="69" name="Picture 68" descr="A picture containing object, clock&#10;&#10;Description automatically generated">
              <a:extLst>
                <a:ext uri="{FF2B5EF4-FFF2-40B4-BE49-F238E27FC236}">
                  <a16:creationId xmlns:a16="http://schemas.microsoft.com/office/drawing/2014/main" id="{15A8B0F9-047D-4BAD-8266-8C8BA4D3EF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0" name="Picture 69" descr="A picture containing object, clock&#10;&#10;Description automatically generated">
              <a:extLst>
                <a:ext uri="{FF2B5EF4-FFF2-40B4-BE49-F238E27FC236}">
                  <a16:creationId xmlns:a16="http://schemas.microsoft.com/office/drawing/2014/main" id="{78B7BB63-EFEF-491E-8375-B54AF4D90C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1" name="Group 70">
            <a:extLst>
              <a:ext uri="{FF2B5EF4-FFF2-40B4-BE49-F238E27FC236}">
                <a16:creationId xmlns:a16="http://schemas.microsoft.com/office/drawing/2014/main" id="{E5E17A6B-F6B5-46CA-9771-3D04369FBD32}"/>
              </a:ext>
            </a:extLst>
          </p:cNvPr>
          <p:cNvGrpSpPr/>
          <p:nvPr/>
        </p:nvGrpSpPr>
        <p:grpSpPr>
          <a:xfrm>
            <a:off x="4325954" y="3390326"/>
            <a:ext cx="955671" cy="1058279"/>
            <a:chOff x="1052946" y="1117600"/>
            <a:chExt cx="2193639" cy="2429164"/>
          </a:xfrm>
        </p:grpSpPr>
        <p:pic>
          <p:nvPicPr>
            <p:cNvPr id="72" name="Picture 71" descr="A picture containing object, clock&#10;&#10;Description automatically generated">
              <a:extLst>
                <a:ext uri="{FF2B5EF4-FFF2-40B4-BE49-F238E27FC236}">
                  <a16:creationId xmlns:a16="http://schemas.microsoft.com/office/drawing/2014/main" id="{7811A16B-4095-42E2-BC06-B01E7F7A94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3" name="Picture 72" descr="A picture containing object, clock&#10;&#10;Description automatically generated">
              <a:extLst>
                <a:ext uri="{FF2B5EF4-FFF2-40B4-BE49-F238E27FC236}">
                  <a16:creationId xmlns:a16="http://schemas.microsoft.com/office/drawing/2014/main" id="{B11D82BD-C707-4247-938E-298DB727B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4" name="Group 73">
            <a:extLst>
              <a:ext uri="{FF2B5EF4-FFF2-40B4-BE49-F238E27FC236}">
                <a16:creationId xmlns:a16="http://schemas.microsoft.com/office/drawing/2014/main" id="{475D905B-1E6E-4066-8E2B-14CA3DC2B3D5}"/>
              </a:ext>
            </a:extLst>
          </p:cNvPr>
          <p:cNvGrpSpPr/>
          <p:nvPr/>
        </p:nvGrpSpPr>
        <p:grpSpPr>
          <a:xfrm>
            <a:off x="5280661" y="3390326"/>
            <a:ext cx="955671" cy="1058279"/>
            <a:chOff x="1052946" y="1117600"/>
            <a:chExt cx="2193639" cy="2429164"/>
          </a:xfrm>
        </p:grpSpPr>
        <p:pic>
          <p:nvPicPr>
            <p:cNvPr id="75" name="Picture 74" descr="A picture containing object, clock&#10;&#10;Description automatically generated">
              <a:extLst>
                <a:ext uri="{FF2B5EF4-FFF2-40B4-BE49-F238E27FC236}">
                  <a16:creationId xmlns:a16="http://schemas.microsoft.com/office/drawing/2014/main" id="{3C8C7C12-398C-4E23-93C7-78ABC33B3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6" name="Picture 75" descr="A picture containing object, clock&#10;&#10;Description automatically generated">
              <a:extLst>
                <a:ext uri="{FF2B5EF4-FFF2-40B4-BE49-F238E27FC236}">
                  <a16:creationId xmlns:a16="http://schemas.microsoft.com/office/drawing/2014/main" id="{27BFDA57-DEED-4C48-B9CD-C672922E94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77" name="Group 76">
            <a:extLst>
              <a:ext uri="{FF2B5EF4-FFF2-40B4-BE49-F238E27FC236}">
                <a16:creationId xmlns:a16="http://schemas.microsoft.com/office/drawing/2014/main" id="{C1759E37-D29B-415D-9877-072EF745DAB9}"/>
              </a:ext>
            </a:extLst>
          </p:cNvPr>
          <p:cNvGrpSpPr/>
          <p:nvPr/>
        </p:nvGrpSpPr>
        <p:grpSpPr>
          <a:xfrm>
            <a:off x="6235357" y="3390326"/>
            <a:ext cx="955671" cy="1058279"/>
            <a:chOff x="1052946" y="1117600"/>
            <a:chExt cx="2193639" cy="2429164"/>
          </a:xfrm>
        </p:grpSpPr>
        <p:pic>
          <p:nvPicPr>
            <p:cNvPr id="78" name="Picture 77" descr="A picture containing object, clock&#10;&#10;Description automatically generated">
              <a:extLst>
                <a:ext uri="{FF2B5EF4-FFF2-40B4-BE49-F238E27FC236}">
                  <a16:creationId xmlns:a16="http://schemas.microsoft.com/office/drawing/2014/main" id="{7AD86F31-EC82-434A-8BE1-80DB3C167C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79" name="Picture 78" descr="A picture containing object, clock&#10;&#10;Description automatically generated">
              <a:extLst>
                <a:ext uri="{FF2B5EF4-FFF2-40B4-BE49-F238E27FC236}">
                  <a16:creationId xmlns:a16="http://schemas.microsoft.com/office/drawing/2014/main" id="{4042D764-0953-4D1A-B1E8-D51D1BCF6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0" name="Group 79">
            <a:extLst>
              <a:ext uri="{FF2B5EF4-FFF2-40B4-BE49-F238E27FC236}">
                <a16:creationId xmlns:a16="http://schemas.microsoft.com/office/drawing/2014/main" id="{8A2A4EEB-ED7F-4232-9E4D-9764AD8FB0B3}"/>
              </a:ext>
            </a:extLst>
          </p:cNvPr>
          <p:cNvGrpSpPr/>
          <p:nvPr/>
        </p:nvGrpSpPr>
        <p:grpSpPr>
          <a:xfrm>
            <a:off x="7190052" y="3390326"/>
            <a:ext cx="955671" cy="1058279"/>
            <a:chOff x="1052946" y="1117600"/>
            <a:chExt cx="2193639" cy="2429164"/>
          </a:xfrm>
        </p:grpSpPr>
        <p:pic>
          <p:nvPicPr>
            <p:cNvPr id="81" name="Picture 80" descr="A picture containing object, clock&#10;&#10;Description automatically generated">
              <a:extLst>
                <a:ext uri="{FF2B5EF4-FFF2-40B4-BE49-F238E27FC236}">
                  <a16:creationId xmlns:a16="http://schemas.microsoft.com/office/drawing/2014/main" id="{776B1F00-B315-4BD3-B3EF-52C49DF2C7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2" name="Picture 81" descr="A picture containing object, clock&#10;&#10;Description automatically generated">
              <a:extLst>
                <a:ext uri="{FF2B5EF4-FFF2-40B4-BE49-F238E27FC236}">
                  <a16:creationId xmlns:a16="http://schemas.microsoft.com/office/drawing/2014/main" id="{6D422A78-DF83-44C0-A0CD-F989E924E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3" name="Group 82">
            <a:extLst>
              <a:ext uri="{FF2B5EF4-FFF2-40B4-BE49-F238E27FC236}">
                <a16:creationId xmlns:a16="http://schemas.microsoft.com/office/drawing/2014/main" id="{4A810FAD-D7B7-41B9-941A-CF3BAAA117CA}"/>
              </a:ext>
            </a:extLst>
          </p:cNvPr>
          <p:cNvGrpSpPr/>
          <p:nvPr/>
        </p:nvGrpSpPr>
        <p:grpSpPr>
          <a:xfrm>
            <a:off x="8144755" y="3390326"/>
            <a:ext cx="955671" cy="1058279"/>
            <a:chOff x="1052946" y="1117600"/>
            <a:chExt cx="2193639" cy="2429164"/>
          </a:xfrm>
        </p:grpSpPr>
        <p:pic>
          <p:nvPicPr>
            <p:cNvPr id="84" name="Picture 83" descr="A picture containing object, clock&#10;&#10;Description automatically generated">
              <a:extLst>
                <a:ext uri="{FF2B5EF4-FFF2-40B4-BE49-F238E27FC236}">
                  <a16:creationId xmlns:a16="http://schemas.microsoft.com/office/drawing/2014/main" id="{166339E7-E39F-44CC-B14F-176F08797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B8FE2408-B7D0-4A49-8ED2-0D5ACB99DE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6" name="Group 85">
            <a:extLst>
              <a:ext uri="{FF2B5EF4-FFF2-40B4-BE49-F238E27FC236}">
                <a16:creationId xmlns:a16="http://schemas.microsoft.com/office/drawing/2014/main" id="{E94D275C-C380-48B1-A072-563B7E3B0FB8}"/>
              </a:ext>
            </a:extLst>
          </p:cNvPr>
          <p:cNvGrpSpPr/>
          <p:nvPr/>
        </p:nvGrpSpPr>
        <p:grpSpPr>
          <a:xfrm>
            <a:off x="9099452" y="3390326"/>
            <a:ext cx="955671" cy="1058279"/>
            <a:chOff x="1052946" y="1117600"/>
            <a:chExt cx="2193639" cy="2429164"/>
          </a:xfrm>
        </p:grpSpPr>
        <p:pic>
          <p:nvPicPr>
            <p:cNvPr id="87" name="Picture 86" descr="A picture containing object, clock&#10;&#10;Description automatically generated">
              <a:extLst>
                <a:ext uri="{FF2B5EF4-FFF2-40B4-BE49-F238E27FC236}">
                  <a16:creationId xmlns:a16="http://schemas.microsoft.com/office/drawing/2014/main" id="{CEB3392C-5D2B-4504-845C-38CED39E6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4FB8CE40-ED61-40FB-9511-80582940A8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89" name="Group 88">
            <a:extLst>
              <a:ext uri="{FF2B5EF4-FFF2-40B4-BE49-F238E27FC236}">
                <a16:creationId xmlns:a16="http://schemas.microsoft.com/office/drawing/2014/main" id="{2537355D-6077-419E-ACEC-043122D7ED46}"/>
              </a:ext>
            </a:extLst>
          </p:cNvPr>
          <p:cNvGrpSpPr/>
          <p:nvPr/>
        </p:nvGrpSpPr>
        <p:grpSpPr>
          <a:xfrm>
            <a:off x="10052832" y="3390326"/>
            <a:ext cx="955671" cy="1058279"/>
            <a:chOff x="1052946" y="1117600"/>
            <a:chExt cx="2193639" cy="2429164"/>
          </a:xfrm>
        </p:grpSpPr>
        <p:pic>
          <p:nvPicPr>
            <p:cNvPr id="90" name="Picture 89" descr="A picture containing object, clock&#10;&#10;Description automatically generated">
              <a:extLst>
                <a:ext uri="{FF2B5EF4-FFF2-40B4-BE49-F238E27FC236}">
                  <a16:creationId xmlns:a16="http://schemas.microsoft.com/office/drawing/2014/main" id="{A8C514BA-8447-4839-946D-D06FEE93C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87E1909F-20F3-48DF-BEB8-02A205C64F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2" name="Group 91">
            <a:extLst>
              <a:ext uri="{FF2B5EF4-FFF2-40B4-BE49-F238E27FC236}">
                <a16:creationId xmlns:a16="http://schemas.microsoft.com/office/drawing/2014/main" id="{C9411F22-CB1C-4AEA-AAD3-4753E1F49D0B}"/>
              </a:ext>
            </a:extLst>
          </p:cNvPr>
          <p:cNvGrpSpPr/>
          <p:nvPr/>
        </p:nvGrpSpPr>
        <p:grpSpPr>
          <a:xfrm>
            <a:off x="11007530" y="3390326"/>
            <a:ext cx="955671" cy="1058279"/>
            <a:chOff x="1052946" y="1117600"/>
            <a:chExt cx="2193639" cy="2429164"/>
          </a:xfrm>
        </p:grpSpPr>
        <p:pic>
          <p:nvPicPr>
            <p:cNvPr id="93" name="Picture 92" descr="A picture containing object, clock&#10;&#10;Description automatically generated">
              <a:extLst>
                <a:ext uri="{FF2B5EF4-FFF2-40B4-BE49-F238E27FC236}">
                  <a16:creationId xmlns:a16="http://schemas.microsoft.com/office/drawing/2014/main" id="{63B2B46D-2399-4154-BF4B-9210219950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B02A3B5-A1B2-4154-BB9C-B03391141C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5" name="Group 94">
            <a:extLst>
              <a:ext uri="{FF2B5EF4-FFF2-40B4-BE49-F238E27FC236}">
                <a16:creationId xmlns:a16="http://schemas.microsoft.com/office/drawing/2014/main" id="{B81F5048-6C9E-4BA0-B596-D9F437A41468}"/>
              </a:ext>
            </a:extLst>
          </p:cNvPr>
          <p:cNvGrpSpPr/>
          <p:nvPr/>
        </p:nvGrpSpPr>
        <p:grpSpPr>
          <a:xfrm>
            <a:off x="2416555" y="4451277"/>
            <a:ext cx="955671" cy="1058279"/>
            <a:chOff x="1052946" y="1117600"/>
            <a:chExt cx="2193639" cy="2429164"/>
          </a:xfrm>
        </p:grpSpPr>
        <p:pic>
          <p:nvPicPr>
            <p:cNvPr id="96" name="Picture 95" descr="A picture containing object, clock&#10;&#10;Description automatically generated">
              <a:extLst>
                <a:ext uri="{FF2B5EF4-FFF2-40B4-BE49-F238E27FC236}">
                  <a16:creationId xmlns:a16="http://schemas.microsoft.com/office/drawing/2014/main" id="{6C0F454C-86EA-4474-84F8-B7C7A708E3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B700B0F0-9BB2-4CBE-B3C0-46A51D2AF2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98" name="Group 97">
            <a:extLst>
              <a:ext uri="{FF2B5EF4-FFF2-40B4-BE49-F238E27FC236}">
                <a16:creationId xmlns:a16="http://schemas.microsoft.com/office/drawing/2014/main" id="{1CCF2DBA-F90C-4B35-A03A-334EB239CF53}"/>
              </a:ext>
            </a:extLst>
          </p:cNvPr>
          <p:cNvGrpSpPr/>
          <p:nvPr/>
        </p:nvGrpSpPr>
        <p:grpSpPr>
          <a:xfrm>
            <a:off x="3371254" y="4451277"/>
            <a:ext cx="955671" cy="1058279"/>
            <a:chOff x="1052946" y="1117600"/>
            <a:chExt cx="2193639" cy="2429164"/>
          </a:xfrm>
        </p:grpSpPr>
        <p:pic>
          <p:nvPicPr>
            <p:cNvPr id="99" name="Picture 98" descr="A picture containing object, clock&#10;&#10;Description automatically generated">
              <a:extLst>
                <a:ext uri="{FF2B5EF4-FFF2-40B4-BE49-F238E27FC236}">
                  <a16:creationId xmlns:a16="http://schemas.microsoft.com/office/drawing/2014/main" id="{B13DF4A9-B4D8-4BFE-8841-CE30830E35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0" name="Picture 99" descr="A picture containing object, clock&#10;&#10;Description automatically generated">
              <a:extLst>
                <a:ext uri="{FF2B5EF4-FFF2-40B4-BE49-F238E27FC236}">
                  <a16:creationId xmlns:a16="http://schemas.microsoft.com/office/drawing/2014/main" id="{5CD498D7-5EA6-4FD9-8C67-DEF073C550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1" name="Group 100">
            <a:extLst>
              <a:ext uri="{FF2B5EF4-FFF2-40B4-BE49-F238E27FC236}">
                <a16:creationId xmlns:a16="http://schemas.microsoft.com/office/drawing/2014/main" id="{0FD8638F-24A9-4A8E-91F6-5FEA14B59DE6}"/>
              </a:ext>
            </a:extLst>
          </p:cNvPr>
          <p:cNvGrpSpPr/>
          <p:nvPr/>
        </p:nvGrpSpPr>
        <p:grpSpPr>
          <a:xfrm>
            <a:off x="4325954" y="4451277"/>
            <a:ext cx="955671" cy="1058279"/>
            <a:chOff x="1052946" y="1117600"/>
            <a:chExt cx="2193639" cy="2429164"/>
          </a:xfrm>
        </p:grpSpPr>
        <p:pic>
          <p:nvPicPr>
            <p:cNvPr id="102" name="Picture 101" descr="A picture containing object, clock&#10;&#10;Description automatically generated">
              <a:extLst>
                <a:ext uri="{FF2B5EF4-FFF2-40B4-BE49-F238E27FC236}">
                  <a16:creationId xmlns:a16="http://schemas.microsoft.com/office/drawing/2014/main" id="{70363A6B-DC3D-413A-AC58-F88569900A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3" name="Picture 102" descr="A picture containing object, clock&#10;&#10;Description automatically generated">
              <a:extLst>
                <a:ext uri="{FF2B5EF4-FFF2-40B4-BE49-F238E27FC236}">
                  <a16:creationId xmlns:a16="http://schemas.microsoft.com/office/drawing/2014/main" id="{47997CB7-95F2-49EB-92C0-2A7768DCC0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4" name="Group 103">
            <a:extLst>
              <a:ext uri="{FF2B5EF4-FFF2-40B4-BE49-F238E27FC236}">
                <a16:creationId xmlns:a16="http://schemas.microsoft.com/office/drawing/2014/main" id="{31168B30-5698-40A6-9A64-F88DE83B9196}"/>
              </a:ext>
            </a:extLst>
          </p:cNvPr>
          <p:cNvGrpSpPr/>
          <p:nvPr/>
        </p:nvGrpSpPr>
        <p:grpSpPr>
          <a:xfrm>
            <a:off x="5280661" y="4451277"/>
            <a:ext cx="955671" cy="1058279"/>
            <a:chOff x="1052946" y="1117600"/>
            <a:chExt cx="2193639" cy="2429164"/>
          </a:xfrm>
        </p:grpSpPr>
        <p:pic>
          <p:nvPicPr>
            <p:cNvPr id="105" name="Picture 104" descr="A picture containing object, clock&#10;&#10;Description automatically generated">
              <a:extLst>
                <a:ext uri="{FF2B5EF4-FFF2-40B4-BE49-F238E27FC236}">
                  <a16:creationId xmlns:a16="http://schemas.microsoft.com/office/drawing/2014/main" id="{6821C8E0-43EA-42B6-81D3-4888DE7E15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6" name="Picture 105" descr="A picture containing object, clock&#10;&#10;Description automatically generated">
              <a:extLst>
                <a:ext uri="{FF2B5EF4-FFF2-40B4-BE49-F238E27FC236}">
                  <a16:creationId xmlns:a16="http://schemas.microsoft.com/office/drawing/2014/main" id="{4682278B-38CF-467F-BE5E-43F3AD9138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07" name="Group 106">
            <a:extLst>
              <a:ext uri="{FF2B5EF4-FFF2-40B4-BE49-F238E27FC236}">
                <a16:creationId xmlns:a16="http://schemas.microsoft.com/office/drawing/2014/main" id="{C37F90B5-F5A1-436F-A69E-EBE0C2854A8E}"/>
              </a:ext>
            </a:extLst>
          </p:cNvPr>
          <p:cNvGrpSpPr/>
          <p:nvPr/>
        </p:nvGrpSpPr>
        <p:grpSpPr>
          <a:xfrm>
            <a:off x="6235357" y="4451277"/>
            <a:ext cx="955671" cy="1058279"/>
            <a:chOff x="1052946" y="1117600"/>
            <a:chExt cx="2193639" cy="2429164"/>
          </a:xfrm>
        </p:grpSpPr>
        <p:pic>
          <p:nvPicPr>
            <p:cNvPr id="108" name="Picture 107" descr="A picture containing object, clock&#10;&#10;Description automatically generated">
              <a:extLst>
                <a:ext uri="{FF2B5EF4-FFF2-40B4-BE49-F238E27FC236}">
                  <a16:creationId xmlns:a16="http://schemas.microsoft.com/office/drawing/2014/main" id="{B7A773A3-2DB6-4586-B4EB-6E1DADDCE7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09" name="Picture 108" descr="A picture containing object, clock&#10;&#10;Description automatically generated">
              <a:extLst>
                <a:ext uri="{FF2B5EF4-FFF2-40B4-BE49-F238E27FC236}">
                  <a16:creationId xmlns:a16="http://schemas.microsoft.com/office/drawing/2014/main" id="{E6315AFA-27EB-479B-9CF5-84763F601B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0" name="Group 109">
            <a:extLst>
              <a:ext uri="{FF2B5EF4-FFF2-40B4-BE49-F238E27FC236}">
                <a16:creationId xmlns:a16="http://schemas.microsoft.com/office/drawing/2014/main" id="{96CA88D7-F9F4-4074-B313-F51F9D7061D3}"/>
              </a:ext>
            </a:extLst>
          </p:cNvPr>
          <p:cNvGrpSpPr/>
          <p:nvPr/>
        </p:nvGrpSpPr>
        <p:grpSpPr>
          <a:xfrm>
            <a:off x="7190052" y="4451277"/>
            <a:ext cx="955671" cy="1058279"/>
            <a:chOff x="1052946" y="1117600"/>
            <a:chExt cx="2193639" cy="2429164"/>
          </a:xfrm>
        </p:grpSpPr>
        <p:pic>
          <p:nvPicPr>
            <p:cNvPr id="111" name="Picture 110" descr="A picture containing object, clock&#10;&#10;Description automatically generated">
              <a:extLst>
                <a:ext uri="{FF2B5EF4-FFF2-40B4-BE49-F238E27FC236}">
                  <a16:creationId xmlns:a16="http://schemas.microsoft.com/office/drawing/2014/main" id="{5B038CB9-CEF5-4E81-93D6-0EF21E84B5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2" name="Picture 111" descr="A picture containing object, clock&#10;&#10;Description automatically generated">
              <a:extLst>
                <a:ext uri="{FF2B5EF4-FFF2-40B4-BE49-F238E27FC236}">
                  <a16:creationId xmlns:a16="http://schemas.microsoft.com/office/drawing/2014/main" id="{C42CA944-13DB-4A82-941D-B92BD2B14C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3" name="Group 112">
            <a:extLst>
              <a:ext uri="{FF2B5EF4-FFF2-40B4-BE49-F238E27FC236}">
                <a16:creationId xmlns:a16="http://schemas.microsoft.com/office/drawing/2014/main" id="{59812B5C-E2C8-43ED-9FEA-2BB9B9B36C56}"/>
              </a:ext>
            </a:extLst>
          </p:cNvPr>
          <p:cNvGrpSpPr/>
          <p:nvPr/>
        </p:nvGrpSpPr>
        <p:grpSpPr>
          <a:xfrm>
            <a:off x="8144755" y="4451277"/>
            <a:ext cx="955671" cy="1058279"/>
            <a:chOff x="1052946" y="1117600"/>
            <a:chExt cx="2193639" cy="2429164"/>
          </a:xfrm>
        </p:grpSpPr>
        <p:pic>
          <p:nvPicPr>
            <p:cNvPr id="114" name="Picture 113" descr="A picture containing object, clock&#10;&#10;Description automatically generated">
              <a:extLst>
                <a:ext uri="{FF2B5EF4-FFF2-40B4-BE49-F238E27FC236}">
                  <a16:creationId xmlns:a16="http://schemas.microsoft.com/office/drawing/2014/main" id="{FCF58651-272C-4686-9A08-F4D42C56B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5" name="Picture 114" descr="A picture containing object, clock&#10;&#10;Description automatically generated">
              <a:extLst>
                <a:ext uri="{FF2B5EF4-FFF2-40B4-BE49-F238E27FC236}">
                  <a16:creationId xmlns:a16="http://schemas.microsoft.com/office/drawing/2014/main" id="{9E5E80E5-E5F5-49E3-9679-E27996081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6" name="Group 115">
            <a:extLst>
              <a:ext uri="{FF2B5EF4-FFF2-40B4-BE49-F238E27FC236}">
                <a16:creationId xmlns:a16="http://schemas.microsoft.com/office/drawing/2014/main" id="{0B30C826-352F-4D7B-9835-9A4197F1DB15}"/>
              </a:ext>
            </a:extLst>
          </p:cNvPr>
          <p:cNvGrpSpPr/>
          <p:nvPr/>
        </p:nvGrpSpPr>
        <p:grpSpPr>
          <a:xfrm>
            <a:off x="9099452" y="4451277"/>
            <a:ext cx="955671" cy="1058279"/>
            <a:chOff x="1052946" y="1117600"/>
            <a:chExt cx="2193639" cy="2429164"/>
          </a:xfrm>
        </p:grpSpPr>
        <p:pic>
          <p:nvPicPr>
            <p:cNvPr id="117" name="Picture 116" descr="A picture containing object, clock&#10;&#10;Description automatically generated">
              <a:extLst>
                <a:ext uri="{FF2B5EF4-FFF2-40B4-BE49-F238E27FC236}">
                  <a16:creationId xmlns:a16="http://schemas.microsoft.com/office/drawing/2014/main" id="{FD0CDF23-9CA5-48CB-BB62-A9C62B0708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18" name="Picture 117" descr="A picture containing object, clock&#10;&#10;Description automatically generated">
              <a:extLst>
                <a:ext uri="{FF2B5EF4-FFF2-40B4-BE49-F238E27FC236}">
                  <a16:creationId xmlns:a16="http://schemas.microsoft.com/office/drawing/2014/main" id="{59C24ECD-90D2-4FD4-AC1D-18D119DCFB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19" name="Group 118">
            <a:extLst>
              <a:ext uri="{FF2B5EF4-FFF2-40B4-BE49-F238E27FC236}">
                <a16:creationId xmlns:a16="http://schemas.microsoft.com/office/drawing/2014/main" id="{08684F00-3658-4168-A021-75454DC54684}"/>
              </a:ext>
            </a:extLst>
          </p:cNvPr>
          <p:cNvGrpSpPr/>
          <p:nvPr/>
        </p:nvGrpSpPr>
        <p:grpSpPr>
          <a:xfrm>
            <a:off x="10052832" y="4451277"/>
            <a:ext cx="955671" cy="1058279"/>
            <a:chOff x="1052946" y="1117600"/>
            <a:chExt cx="2193639" cy="2429164"/>
          </a:xfrm>
        </p:grpSpPr>
        <p:pic>
          <p:nvPicPr>
            <p:cNvPr id="120" name="Picture 119" descr="A picture containing object, clock&#10;&#10;Description automatically generated">
              <a:extLst>
                <a:ext uri="{FF2B5EF4-FFF2-40B4-BE49-F238E27FC236}">
                  <a16:creationId xmlns:a16="http://schemas.microsoft.com/office/drawing/2014/main" id="{826D5E00-A010-4957-A7B9-72DC1F8116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1" name="Picture 120" descr="A picture containing object, clock&#10;&#10;Description automatically generated">
              <a:extLst>
                <a:ext uri="{FF2B5EF4-FFF2-40B4-BE49-F238E27FC236}">
                  <a16:creationId xmlns:a16="http://schemas.microsoft.com/office/drawing/2014/main" id="{D01D8052-07DE-41B0-9EC7-1FC9333832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2" name="Group 121">
            <a:extLst>
              <a:ext uri="{FF2B5EF4-FFF2-40B4-BE49-F238E27FC236}">
                <a16:creationId xmlns:a16="http://schemas.microsoft.com/office/drawing/2014/main" id="{CE630B7B-484B-4A58-B861-62B55805CDBE}"/>
              </a:ext>
            </a:extLst>
          </p:cNvPr>
          <p:cNvGrpSpPr/>
          <p:nvPr/>
        </p:nvGrpSpPr>
        <p:grpSpPr>
          <a:xfrm>
            <a:off x="11007530" y="4451277"/>
            <a:ext cx="955671" cy="1058279"/>
            <a:chOff x="1052946" y="1117600"/>
            <a:chExt cx="2193639" cy="2429164"/>
          </a:xfrm>
        </p:grpSpPr>
        <p:pic>
          <p:nvPicPr>
            <p:cNvPr id="123" name="Picture 122" descr="A picture containing object, clock&#10;&#10;Description automatically generated">
              <a:extLst>
                <a:ext uri="{FF2B5EF4-FFF2-40B4-BE49-F238E27FC236}">
                  <a16:creationId xmlns:a16="http://schemas.microsoft.com/office/drawing/2014/main" id="{6B92D183-AB42-4676-A27B-87AF985657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4" name="Picture 123" descr="A picture containing object, clock&#10;&#10;Description automatically generated">
              <a:extLst>
                <a:ext uri="{FF2B5EF4-FFF2-40B4-BE49-F238E27FC236}">
                  <a16:creationId xmlns:a16="http://schemas.microsoft.com/office/drawing/2014/main" id="{2C0087BA-71E8-4A91-9758-A61865A0EF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5" name="Group 124">
            <a:extLst>
              <a:ext uri="{FF2B5EF4-FFF2-40B4-BE49-F238E27FC236}">
                <a16:creationId xmlns:a16="http://schemas.microsoft.com/office/drawing/2014/main" id="{37455A9E-A460-42A5-A463-3B9C2787AA58}"/>
              </a:ext>
            </a:extLst>
          </p:cNvPr>
          <p:cNvGrpSpPr/>
          <p:nvPr/>
        </p:nvGrpSpPr>
        <p:grpSpPr>
          <a:xfrm>
            <a:off x="2416555" y="5502802"/>
            <a:ext cx="955671" cy="1058279"/>
            <a:chOff x="1052946" y="1117600"/>
            <a:chExt cx="2193639" cy="2429164"/>
          </a:xfrm>
        </p:grpSpPr>
        <p:pic>
          <p:nvPicPr>
            <p:cNvPr id="126" name="Picture 125" descr="A picture containing object, clock&#10;&#10;Description automatically generated">
              <a:extLst>
                <a:ext uri="{FF2B5EF4-FFF2-40B4-BE49-F238E27FC236}">
                  <a16:creationId xmlns:a16="http://schemas.microsoft.com/office/drawing/2014/main" id="{9DF0CC7B-2910-4656-B35D-7365DD4C7A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27" name="Picture 126" descr="A picture containing object, clock&#10;&#10;Description automatically generated">
              <a:extLst>
                <a:ext uri="{FF2B5EF4-FFF2-40B4-BE49-F238E27FC236}">
                  <a16:creationId xmlns:a16="http://schemas.microsoft.com/office/drawing/2014/main" id="{5EB6CB8A-D1C2-4B31-802A-DED1425506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28" name="Group 127">
            <a:extLst>
              <a:ext uri="{FF2B5EF4-FFF2-40B4-BE49-F238E27FC236}">
                <a16:creationId xmlns:a16="http://schemas.microsoft.com/office/drawing/2014/main" id="{1CD93973-E990-445C-B8BD-45F754C66D86}"/>
              </a:ext>
            </a:extLst>
          </p:cNvPr>
          <p:cNvGrpSpPr/>
          <p:nvPr/>
        </p:nvGrpSpPr>
        <p:grpSpPr>
          <a:xfrm>
            <a:off x="3371254" y="5502802"/>
            <a:ext cx="955671" cy="1058279"/>
            <a:chOff x="1052946" y="1117600"/>
            <a:chExt cx="2193639" cy="2429164"/>
          </a:xfrm>
        </p:grpSpPr>
        <p:pic>
          <p:nvPicPr>
            <p:cNvPr id="129" name="Picture 128" descr="A picture containing object, clock&#10;&#10;Description automatically generated">
              <a:extLst>
                <a:ext uri="{FF2B5EF4-FFF2-40B4-BE49-F238E27FC236}">
                  <a16:creationId xmlns:a16="http://schemas.microsoft.com/office/drawing/2014/main" id="{3E86CC1E-126B-43DC-87CB-53A393EDBE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0" name="Picture 129" descr="A picture containing object, clock&#10;&#10;Description automatically generated">
              <a:extLst>
                <a:ext uri="{FF2B5EF4-FFF2-40B4-BE49-F238E27FC236}">
                  <a16:creationId xmlns:a16="http://schemas.microsoft.com/office/drawing/2014/main" id="{FA142BEB-A706-4102-B06A-2A7266B10F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1" name="Group 130">
            <a:extLst>
              <a:ext uri="{FF2B5EF4-FFF2-40B4-BE49-F238E27FC236}">
                <a16:creationId xmlns:a16="http://schemas.microsoft.com/office/drawing/2014/main" id="{2BDBC667-66C2-42BE-8138-18BB5BD9A0B2}"/>
              </a:ext>
            </a:extLst>
          </p:cNvPr>
          <p:cNvGrpSpPr/>
          <p:nvPr/>
        </p:nvGrpSpPr>
        <p:grpSpPr>
          <a:xfrm>
            <a:off x="4325954" y="5502802"/>
            <a:ext cx="955671" cy="1058279"/>
            <a:chOff x="1052946" y="1117600"/>
            <a:chExt cx="2193639" cy="2429164"/>
          </a:xfrm>
        </p:grpSpPr>
        <p:pic>
          <p:nvPicPr>
            <p:cNvPr id="132" name="Picture 131" descr="A picture containing object, clock&#10;&#10;Description automatically generated">
              <a:extLst>
                <a:ext uri="{FF2B5EF4-FFF2-40B4-BE49-F238E27FC236}">
                  <a16:creationId xmlns:a16="http://schemas.microsoft.com/office/drawing/2014/main" id="{645E0F12-F571-47D3-B1CA-A8E85B10BA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3" name="Picture 132" descr="A picture containing object, clock&#10;&#10;Description automatically generated">
              <a:extLst>
                <a:ext uri="{FF2B5EF4-FFF2-40B4-BE49-F238E27FC236}">
                  <a16:creationId xmlns:a16="http://schemas.microsoft.com/office/drawing/2014/main" id="{A91B4950-4F18-4F48-A58F-8F37C7FB6D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4" name="Group 133">
            <a:extLst>
              <a:ext uri="{FF2B5EF4-FFF2-40B4-BE49-F238E27FC236}">
                <a16:creationId xmlns:a16="http://schemas.microsoft.com/office/drawing/2014/main" id="{EC4C3745-8E17-47E5-A176-3F7D57150C46}"/>
              </a:ext>
            </a:extLst>
          </p:cNvPr>
          <p:cNvGrpSpPr/>
          <p:nvPr/>
        </p:nvGrpSpPr>
        <p:grpSpPr>
          <a:xfrm>
            <a:off x="5280661" y="5502802"/>
            <a:ext cx="955671" cy="1058279"/>
            <a:chOff x="1052946" y="1117600"/>
            <a:chExt cx="2193639" cy="2429164"/>
          </a:xfrm>
        </p:grpSpPr>
        <p:pic>
          <p:nvPicPr>
            <p:cNvPr id="135" name="Picture 134" descr="A picture containing object, clock&#10;&#10;Description automatically generated">
              <a:extLst>
                <a:ext uri="{FF2B5EF4-FFF2-40B4-BE49-F238E27FC236}">
                  <a16:creationId xmlns:a16="http://schemas.microsoft.com/office/drawing/2014/main" id="{D01D58C3-8916-463E-9F52-B3B3F5A882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6" name="Picture 135" descr="A picture containing object, clock&#10;&#10;Description automatically generated">
              <a:extLst>
                <a:ext uri="{FF2B5EF4-FFF2-40B4-BE49-F238E27FC236}">
                  <a16:creationId xmlns:a16="http://schemas.microsoft.com/office/drawing/2014/main" id="{73593235-0886-4144-9702-4E48D7094A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37" name="Group 136">
            <a:extLst>
              <a:ext uri="{FF2B5EF4-FFF2-40B4-BE49-F238E27FC236}">
                <a16:creationId xmlns:a16="http://schemas.microsoft.com/office/drawing/2014/main" id="{0E5633EF-2418-4989-B7E2-2580E3E9A87B}"/>
              </a:ext>
            </a:extLst>
          </p:cNvPr>
          <p:cNvGrpSpPr/>
          <p:nvPr/>
        </p:nvGrpSpPr>
        <p:grpSpPr>
          <a:xfrm>
            <a:off x="6235357" y="5502802"/>
            <a:ext cx="955671" cy="1058279"/>
            <a:chOff x="1052946" y="1117600"/>
            <a:chExt cx="2193639" cy="2429164"/>
          </a:xfrm>
        </p:grpSpPr>
        <p:pic>
          <p:nvPicPr>
            <p:cNvPr id="138" name="Picture 137" descr="A picture containing object, clock&#10;&#10;Description automatically generated">
              <a:extLst>
                <a:ext uri="{FF2B5EF4-FFF2-40B4-BE49-F238E27FC236}">
                  <a16:creationId xmlns:a16="http://schemas.microsoft.com/office/drawing/2014/main" id="{A1C06D9C-C04D-474D-92EF-E6EF35F538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39" name="Picture 138" descr="A picture containing object, clock&#10;&#10;Description automatically generated">
              <a:extLst>
                <a:ext uri="{FF2B5EF4-FFF2-40B4-BE49-F238E27FC236}">
                  <a16:creationId xmlns:a16="http://schemas.microsoft.com/office/drawing/2014/main" id="{505D1595-B74F-41E3-9468-8F63422DE0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0" name="Group 139">
            <a:extLst>
              <a:ext uri="{FF2B5EF4-FFF2-40B4-BE49-F238E27FC236}">
                <a16:creationId xmlns:a16="http://schemas.microsoft.com/office/drawing/2014/main" id="{794FCFA8-AFBC-43BE-BF97-613E7F9C14E8}"/>
              </a:ext>
            </a:extLst>
          </p:cNvPr>
          <p:cNvGrpSpPr/>
          <p:nvPr/>
        </p:nvGrpSpPr>
        <p:grpSpPr>
          <a:xfrm>
            <a:off x="7190052" y="5502802"/>
            <a:ext cx="955671" cy="1058279"/>
            <a:chOff x="1052946" y="1117600"/>
            <a:chExt cx="2193639" cy="2429164"/>
          </a:xfrm>
        </p:grpSpPr>
        <p:pic>
          <p:nvPicPr>
            <p:cNvPr id="141" name="Picture 140" descr="A picture containing object, clock&#10;&#10;Description automatically generated">
              <a:extLst>
                <a:ext uri="{FF2B5EF4-FFF2-40B4-BE49-F238E27FC236}">
                  <a16:creationId xmlns:a16="http://schemas.microsoft.com/office/drawing/2014/main" id="{8E766157-BE3A-4E80-BB50-DD058291A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2" name="Picture 141" descr="A picture containing object, clock&#10;&#10;Description automatically generated">
              <a:extLst>
                <a:ext uri="{FF2B5EF4-FFF2-40B4-BE49-F238E27FC236}">
                  <a16:creationId xmlns:a16="http://schemas.microsoft.com/office/drawing/2014/main" id="{B0F29570-093A-4C2D-A45A-E11D048502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3" name="Group 142">
            <a:extLst>
              <a:ext uri="{FF2B5EF4-FFF2-40B4-BE49-F238E27FC236}">
                <a16:creationId xmlns:a16="http://schemas.microsoft.com/office/drawing/2014/main" id="{269325C1-5476-4BA6-A28F-CC39823D8E06}"/>
              </a:ext>
            </a:extLst>
          </p:cNvPr>
          <p:cNvGrpSpPr/>
          <p:nvPr/>
        </p:nvGrpSpPr>
        <p:grpSpPr>
          <a:xfrm>
            <a:off x="8144755" y="5502802"/>
            <a:ext cx="955671" cy="1058279"/>
            <a:chOff x="1052946" y="1117600"/>
            <a:chExt cx="2193639" cy="2429164"/>
          </a:xfrm>
        </p:grpSpPr>
        <p:pic>
          <p:nvPicPr>
            <p:cNvPr id="144" name="Picture 143" descr="A picture containing object, clock&#10;&#10;Description automatically generated">
              <a:extLst>
                <a:ext uri="{FF2B5EF4-FFF2-40B4-BE49-F238E27FC236}">
                  <a16:creationId xmlns:a16="http://schemas.microsoft.com/office/drawing/2014/main" id="{024BD815-4CCD-4C38-91E5-F2CA62C90F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5" name="Picture 144" descr="A picture containing object, clock&#10;&#10;Description automatically generated">
              <a:extLst>
                <a:ext uri="{FF2B5EF4-FFF2-40B4-BE49-F238E27FC236}">
                  <a16:creationId xmlns:a16="http://schemas.microsoft.com/office/drawing/2014/main" id="{E7F890B7-FE63-4C72-B639-B4A4C941D1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6" name="Group 145">
            <a:extLst>
              <a:ext uri="{FF2B5EF4-FFF2-40B4-BE49-F238E27FC236}">
                <a16:creationId xmlns:a16="http://schemas.microsoft.com/office/drawing/2014/main" id="{56EA84A9-1800-4704-8138-1E98B2415AFD}"/>
              </a:ext>
            </a:extLst>
          </p:cNvPr>
          <p:cNvGrpSpPr/>
          <p:nvPr/>
        </p:nvGrpSpPr>
        <p:grpSpPr>
          <a:xfrm>
            <a:off x="9099452" y="5502802"/>
            <a:ext cx="955671" cy="1058279"/>
            <a:chOff x="1052946" y="1117600"/>
            <a:chExt cx="2193639" cy="2429164"/>
          </a:xfrm>
        </p:grpSpPr>
        <p:pic>
          <p:nvPicPr>
            <p:cNvPr id="147" name="Picture 146" descr="A picture containing object, clock&#10;&#10;Description automatically generated">
              <a:extLst>
                <a:ext uri="{FF2B5EF4-FFF2-40B4-BE49-F238E27FC236}">
                  <a16:creationId xmlns:a16="http://schemas.microsoft.com/office/drawing/2014/main" id="{B9D22385-8CF9-40C3-B05A-0E08570F38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48" name="Picture 147" descr="A picture containing object, clock&#10;&#10;Description automatically generated">
              <a:extLst>
                <a:ext uri="{FF2B5EF4-FFF2-40B4-BE49-F238E27FC236}">
                  <a16:creationId xmlns:a16="http://schemas.microsoft.com/office/drawing/2014/main" id="{B692B579-DC73-4C59-BD94-1ADDCCF66F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49" name="Group 148">
            <a:extLst>
              <a:ext uri="{FF2B5EF4-FFF2-40B4-BE49-F238E27FC236}">
                <a16:creationId xmlns:a16="http://schemas.microsoft.com/office/drawing/2014/main" id="{EDAF80A8-08C5-4101-8CA1-79BA9DA2BFCF}"/>
              </a:ext>
            </a:extLst>
          </p:cNvPr>
          <p:cNvGrpSpPr/>
          <p:nvPr/>
        </p:nvGrpSpPr>
        <p:grpSpPr>
          <a:xfrm>
            <a:off x="10052832" y="5502802"/>
            <a:ext cx="955671" cy="1058279"/>
            <a:chOff x="1052946" y="1117600"/>
            <a:chExt cx="2193639" cy="2429164"/>
          </a:xfrm>
        </p:grpSpPr>
        <p:pic>
          <p:nvPicPr>
            <p:cNvPr id="150" name="Picture 149" descr="A picture containing object, clock&#10;&#10;Description automatically generated">
              <a:extLst>
                <a:ext uri="{FF2B5EF4-FFF2-40B4-BE49-F238E27FC236}">
                  <a16:creationId xmlns:a16="http://schemas.microsoft.com/office/drawing/2014/main" id="{FED33426-D516-4B27-B921-208FA52892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1" name="Picture 150" descr="A picture containing object, clock&#10;&#10;Description automatically generated">
              <a:extLst>
                <a:ext uri="{FF2B5EF4-FFF2-40B4-BE49-F238E27FC236}">
                  <a16:creationId xmlns:a16="http://schemas.microsoft.com/office/drawing/2014/main" id="{EB531075-09A6-41D9-A53A-2F4753760F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grpSp>
        <p:nvGrpSpPr>
          <p:cNvPr id="152" name="Group 151">
            <a:extLst>
              <a:ext uri="{FF2B5EF4-FFF2-40B4-BE49-F238E27FC236}">
                <a16:creationId xmlns:a16="http://schemas.microsoft.com/office/drawing/2014/main" id="{5B366E17-F11F-4981-AA50-1872727DE624}"/>
              </a:ext>
            </a:extLst>
          </p:cNvPr>
          <p:cNvGrpSpPr/>
          <p:nvPr/>
        </p:nvGrpSpPr>
        <p:grpSpPr>
          <a:xfrm>
            <a:off x="11007530" y="5502802"/>
            <a:ext cx="955671" cy="1058279"/>
            <a:chOff x="1052946" y="1117600"/>
            <a:chExt cx="2193639" cy="2429164"/>
          </a:xfrm>
        </p:grpSpPr>
        <p:pic>
          <p:nvPicPr>
            <p:cNvPr id="153" name="Picture 152" descr="A picture containing object, clock&#10;&#10;Description automatically generated">
              <a:extLst>
                <a:ext uri="{FF2B5EF4-FFF2-40B4-BE49-F238E27FC236}">
                  <a16:creationId xmlns:a16="http://schemas.microsoft.com/office/drawing/2014/main" id="{467D906C-C4CF-4A7B-B133-FC87F310D7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2946" y="1117600"/>
              <a:ext cx="1062182" cy="2429164"/>
            </a:xfrm>
            <a:prstGeom prst="rect">
              <a:avLst/>
            </a:prstGeom>
          </p:spPr>
        </p:pic>
        <p:pic>
          <p:nvPicPr>
            <p:cNvPr id="154" name="Picture 153" descr="A picture containing object, clock&#10;&#10;Description automatically generated">
              <a:extLst>
                <a:ext uri="{FF2B5EF4-FFF2-40B4-BE49-F238E27FC236}">
                  <a16:creationId xmlns:a16="http://schemas.microsoft.com/office/drawing/2014/main" id="{E93ACF95-5857-4960-90BC-5934B2B508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513" y="1117600"/>
              <a:ext cx="1136072" cy="2429164"/>
            </a:xfrm>
            <a:prstGeom prst="rect">
              <a:avLst/>
            </a:prstGeom>
          </p:spPr>
        </p:pic>
      </p:grpSp>
      <p:sp>
        <p:nvSpPr>
          <p:cNvPr id="155" name="TextBox 154">
            <a:extLst>
              <a:ext uri="{FF2B5EF4-FFF2-40B4-BE49-F238E27FC236}">
                <a16:creationId xmlns:a16="http://schemas.microsoft.com/office/drawing/2014/main" id="{FC4D66E4-43FE-435B-9BF9-12606072EFFF}"/>
              </a:ext>
            </a:extLst>
          </p:cNvPr>
          <p:cNvSpPr txBox="1"/>
          <p:nvPr/>
        </p:nvSpPr>
        <p:spPr>
          <a:xfrm>
            <a:off x="191757" y="3497170"/>
            <a:ext cx="1986729" cy="954107"/>
          </a:xfrm>
          <a:prstGeom prst="rect">
            <a:avLst/>
          </a:prstGeom>
          <a:noFill/>
        </p:spPr>
        <p:txBody>
          <a:bodyPr wrap="square" rtlCol="0">
            <a:spAutoFit/>
          </a:bodyPr>
          <a:lstStyle/>
          <a:p>
            <a:r>
              <a:rPr lang="en-GB" sz="2800" dirty="0">
                <a:solidFill>
                  <a:schemeClr val="bg1"/>
                </a:solidFill>
              </a:rPr>
              <a:t>Being furloughed</a:t>
            </a:r>
          </a:p>
        </p:txBody>
      </p:sp>
      <p:sp>
        <p:nvSpPr>
          <p:cNvPr id="3" name="TextBox 2">
            <a:extLst>
              <a:ext uri="{FF2B5EF4-FFF2-40B4-BE49-F238E27FC236}">
                <a16:creationId xmlns:a16="http://schemas.microsoft.com/office/drawing/2014/main" id="{DCDC1160-1EC2-4EBD-B7ED-23DDDAC8F018}"/>
              </a:ext>
            </a:extLst>
          </p:cNvPr>
          <p:cNvSpPr txBox="1"/>
          <p:nvPr/>
        </p:nvSpPr>
        <p:spPr>
          <a:xfrm>
            <a:off x="228799" y="5176624"/>
            <a:ext cx="3157980" cy="338554"/>
          </a:xfrm>
          <a:prstGeom prst="rect">
            <a:avLst/>
          </a:prstGeom>
          <a:noFill/>
        </p:spPr>
        <p:txBody>
          <a:bodyPr wrap="square" rtlCol="0">
            <a:spAutoFit/>
          </a:bodyPr>
          <a:lstStyle/>
          <a:p>
            <a:r>
              <a:rPr lang="en-GB" sz="1600" dirty="0">
                <a:solidFill>
                  <a:schemeClr val="bg1"/>
                </a:solidFill>
              </a:rPr>
              <a:t>41% of respondents</a:t>
            </a:r>
          </a:p>
        </p:txBody>
      </p:sp>
    </p:spTree>
    <p:extLst>
      <p:ext uri="{BB962C8B-B14F-4D97-AF65-F5344CB8AC3E}">
        <p14:creationId xmlns:p14="http://schemas.microsoft.com/office/powerpoint/2010/main" val="215068733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SP Updated">
  <a:themeElements>
    <a:clrScheme name="SP updated">
      <a:dk1>
        <a:srgbClr val="67777E"/>
      </a:dk1>
      <a:lt1>
        <a:sysClr val="window" lastClr="FFFFFF"/>
      </a:lt1>
      <a:dk2>
        <a:srgbClr val="004177"/>
      </a:dk2>
      <a:lt2>
        <a:srgbClr val="F8F8F8"/>
      </a:lt2>
      <a:accent1>
        <a:srgbClr val="009FE3"/>
      </a:accent1>
      <a:accent2>
        <a:srgbClr val="904494"/>
      </a:accent2>
      <a:accent3>
        <a:srgbClr val="88BD3F"/>
      </a:accent3>
      <a:accent4>
        <a:srgbClr val="E64500"/>
      </a:accent4>
      <a:accent5>
        <a:srgbClr val="E6AC00"/>
      </a:accent5>
      <a:accent6>
        <a:srgbClr val="FFFFFF"/>
      </a:accent6>
      <a:hlink>
        <a:srgbClr val="005288"/>
      </a:hlink>
      <a:folHlink>
        <a:srgbClr val="904494"/>
      </a:folHlink>
    </a:clrScheme>
    <a:fontScheme name="SP Updated">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59A9A8C-1980-4090-9A6B-E6E72344C53F}" vid="{B0DFBE5E-CEFB-4CE7-AAD9-3FBC6AF989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9F7178ADC21F4881E26B73FD521B9E" ma:contentTypeVersion="5" ma:contentTypeDescription="Create a new document." ma:contentTypeScope="" ma:versionID="b62e8e970b1516f55f69e0d3c9eeeca1">
  <xsd:schema xmlns:xsd="http://www.w3.org/2001/XMLSchema" xmlns:xs="http://www.w3.org/2001/XMLSchema" xmlns:p="http://schemas.microsoft.com/office/2006/metadata/properties" xmlns:ns2="1ecce250-894f-43f9-8368-a9dd70fbdad9" xmlns:ns3="e5db516e-23f0-474a-934d-31e29b4df769" xmlns:ns4="f77674a7-46c6-48a4-bf4d-82cbad5620f4" targetNamespace="http://schemas.microsoft.com/office/2006/metadata/properties" ma:root="true" ma:fieldsID="2202c92f4b2bba4c15962af2c4b35c12" ns2:_="" ns3:_="" ns4:_="">
    <xsd:import namespace="1ecce250-894f-43f9-8368-a9dd70fbdad9"/>
    <xsd:import namespace="e5db516e-23f0-474a-934d-31e29b4df769"/>
    <xsd:import namespace="f77674a7-46c6-48a4-bf4d-82cbad5620f4"/>
    <xsd:element name="properties">
      <xsd:complexType>
        <xsd:sequence>
          <xsd:element name="documentManagement">
            <xsd:complexType>
              <xsd:all>
                <xsd:element ref="ns2:SharedWithUsers" minOccurs="0"/>
                <xsd:element ref="ns3:SharedWithDetails" minOccurs="0"/>
                <xsd:element ref="ns4:MediaServiceMetadata" minOccurs="0"/>
                <xsd:element ref="ns4:MediaServiceFastMetadata"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cce250-894f-43f9-8368-a9dd70fbda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db516e-23f0-474a-934d-31e29b4df769" elementFormDefault="qualified">
    <xsd:import namespace="http://schemas.microsoft.com/office/2006/documentManagement/types"/>
    <xsd:import namespace="http://schemas.microsoft.com/office/infopath/2007/PartnerControls"/>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7674a7-46c6-48a4-bf4d-82cbad5620f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ecce250-894f-43f9-8368-a9dd70fbdad9">
      <UserInfo>
        <DisplayName>Andy Walker</DisplayName>
        <AccountId>870</AccountId>
        <AccountType/>
      </UserInfo>
    </SharedWithUsers>
  </documentManagement>
</p:properties>
</file>

<file path=customXml/itemProps1.xml><?xml version="1.0" encoding="utf-8"?>
<ds:datastoreItem xmlns:ds="http://schemas.openxmlformats.org/officeDocument/2006/customXml" ds:itemID="{E59963B3-AE25-4980-905D-7FAD1FD3B4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cce250-894f-43f9-8368-a9dd70fbdad9"/>
    <ds:schemaRef ds:uri="e5db516e-23f0-474a-934d-31e29b4df769"/>
    <ds:schemaRef ds:uri="f77674a7-46c6-48a4-bf4d-82cbad5620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118C9-FEA4-4461-8013-7F4743861D37}">
  <ds:schemaRefs>
    <ds:schemaRef ds:uri="http://schemas.microsoft.com/sharepoint/v3/contenttype/forms"/>
  </ds:schemaRefs>
</ds:datastoreItem>
</file>

<file path=customXml/itemProps3.xml><?xml version="1.0" encoding="utf-8"?>
<ds:datastoreItem xmlns:ds="http://schemas.openxmlformats.org/officeDocument/2006/customXml" ds:itemID="{C1C16924-D563-472C-8BEE-0C7B8BB27050}">
  <ds:schemaRefs>
    <ds:schemaRef ds:uri="e5db516e-23f0-474a-934d-31e29b4df769"/>
    <ds:schemaRef ds:uri="http://www.w3.org/XML/1998/namespace"/>
    <ds:schemaRef ds:uri="http://purl.org/dc/terms/"/>
    <ds:schemaRef ds:uri="http://purl.org/dc/dcmitype/"/>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f77674a7-46c6-48a4-bf4d-82cbad5620f4"/>
    <ds:schemaRef ds:uri="1ecce250-894f-43f9-8368-a9dd70fbdad9"/>
  </ds:schemaRefs>
</ds:datastoreItem>
</file>

<file path=docProps/app.xml><?xml version="1.0" encoding="utf-8"?>
<Properties xmlns="http://schemas.openxmlformats.org/officeDocument/2006/extended-properties" xmlns:vt="http://schemas.openxmlformats.org/officeDocument/2006/docPropsVTypes">
  <Template/>
  <TotalTime>3020</TotalTime>
  <Words>3163</Words>
  <Application>Microsoft Macintosh PowerPoint</Application>
  <PresentationFormat>Widescreen</PresentationFormat>
  <Paragraphs>309</Paragraphs>
  <Slides>55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Britannic Bold</vt:lpstr>
      <vt:lpstr>Calibri</vt:lpstr>
      <vt:lpstr>Segoe Pro Display</vt:lpstr>
      <vt:lpstr>Segoe UI</vt:lpstr>
      <vt:lpstr>Segoe UI Black</vt:lpstr>
      <vt:lpstr>SP Updated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Bids &amp; proposals - three months in</dc:title>
  <dc:creator>Jon Williams</dc:creator>
  <cp:lastModifiedBy>Marian Paton</cp:lastModifiedBy>
  <cp:revision>138</cp:revision>
  <dcterms:created xsi:type="dcterms:W3CDTF">2020-01-27T13:11:47Z</dcterms:created>
  <dcterms:modified xsi:type="dcterms:W3CDTF">2021-02-22T11:35:06Z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0x010100AD9F7178ADC21F4881E26B73FD521B9E</vt:lpwstr>
  </property>
</Properties>
</file>